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61" r:id="rId3"/>
    <p:sldId id="298" r:id="rId4"/>
    <p:sldId id="299" r:id="rId5"/>
    <p:sldId id="300" r:id="rId6"/>
    <p:sldId id="262" r:id="rId7"/>
    <p:sldId id="301" r:id="rId8"/>
    <p:sldId id="263" r:id="rId9"/>
    <p:sldId id="266" r:id="rId10"/>
    <p:sldId id="302" r:id="rId11"/>
    <p:sldId id="303" r:id="rId12"/>
    <p:sldId id="304" r:id="rId13"/>
    <p:sldId id="305" r:id="rId14"/>
    <p:sldId id="264" r:id="rId15"/>
    <p:sldId id="265" r:id="rId16"/>
    <p:sldId id="307" r:id="rId17"/>
    <p:sldId id="306" r:id="rId18"/>
    <p:sldId id="267" r:id="rId19"/>
    <p:sldId id="31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0230" autoAdjust="0"/>
  </p:normalViewPr>
  <p:slideViewPr>
    <p:cSldViewPr snapToGrid="0">
      <p:cViewPr varScale="1">
        <p:scale>
          <a:sx n="45" d="100"/>
          <a:sy n="45" d="100"/>
        </p:scale>
        <p:origin x="1662" y="4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D97E41-F4D6-4A05-B18E-0A18709E3C32}" type="datetimeFigureOut">
              <a:rPr lang="en-US" smtClean="0"/>
              <a:pPr/>
              <a:t>5/17/2017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D14F1C-B32D-474D-AD5A-CFB2413E1B26}" type="slidenum">
              <a:rPr lang="en-US" smtClean="0"/>
              <a:pPr/>
              <a:t>‹#›</a:t>
            </a:fld>
            <a:endParaRPr lang="en-US"/>
          </a:p>
        </p:txBody>
      </p:sp>
    </p:spTree>
    <p:extLst>
      <p:ext uri="{BB962C8B-B14F-4D97-AF65-F5344CB8AC3E}">
        <p14:creationId xmlns:p14="http://schemas.microsoft.com/office/powerpoint/2010/main" val="2890051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a:t>
            </a:r>
            <a:r>
              <a:rPr lang="en-US" sz="1200" b="0" i="0" u="none" strike="noStrike" kern="1200" dirty="0" smtClean="0">
                <a:solidFill>
                  <a:schemeClr val="tx1"/>
                </a:solidFill>
                <a:effectLst/>
                <a:latin typeface="+mn-lt"/>
                <a:ea typeface="+mn-ea"/>
                <a:cs typeface="+mn-cs"/>
              </a:rPr>
              <a:t>crime</a:t>
            </a:r>
            <a:r>
              <a:rPr lang="en-US" sz="1200" b="0" i="0" kern="1200" dirty="0" smtClean="0">
                <a:solidFill>
                  <a:schemeClr val="tx1"/>
                </a:solidFill>
                <a:effectLst/>
                <a:latin typeface="+mn-lt"/>
                <a:ea typeface="+mn-ea"/>
                <a:cs typeface="+mn-cs"/>
              </a:rPr>
              <a:t> story is about a crime that is being committed or was committed. It can also be an account of a criminal's life. It often falls into the action or adventure genres.</a:t>
            </a:r>
            <a:endParaRPr lang="en-US" dirty="0"/>
          </a:p>
        </p:txBody>
      </p:sp>
      <p:sp>
        <p:nvSpPr>
          <p:cNvPr id="4" name="Slide Number Placeholder 3"/>
          <p:cNvSpPr>
            <a:spLocks noGrp="1"/>
          </p:cNvSpPr>
          <p:nvPr>
            <p:ph type="sldNum" sz="quarter" idx="10"/>
          </p:nvPr>
        </p:nvSpPr>
        <p:spPr/>
        <p:txBody>
          <a:bodyPr/>
          <a:lstStyle/>
          <a:p>
            <a:fld id="{59D14F1C-B32D-474D-AD5A-CFB2413E1B26}" type="slidenum">
              <a:rPr lang="en-US" smtClean="0"/>
              <a:pPr/>
              <a:t>2</a:t>
            </a:fld>
            <a:endParaRPr lang="en-US"/>
          </a:p>
        </p:txBody>
      </p:sp>
    </p:spTree>
    <p:extLst>
      <p:ext uri="{BB962C8B-B14F-4D97-AF65-F5344CB8AC3E}">
        <p14:creationId xmlns:p14="http://schemas.microsoft.com/office/powerpoint/2010/main" val="1990066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musical film is a </a:t>
            </a:r>
            <a:r>
              <a:rPr lang="en-US" sz="1200" b="0" i="0" u="none" strike="noStrike" kern="1200" dirty="0" smtClean="0">
                <a:solidFill>
                  <a:schemeClr val="tx1"/>
                </a:solidFill>
                <a:effectLst/>
                <a:latin typeface="+mn-lt"/>
                <a:ea typeface="+mn-ea"/>
                <a:cs typeface="+mn-cs"/>
              </a:rPr>
              <a:t>film genre</a:t>
            </a:r>
            <a:r>
              <a:rPr lang="en-US" sz="1200" b="0" i="0" kern="1200" dirty="0" smtClean="0">
                <a:solidFill>
                  <a:schemeClr val="tx1"/>
                </a:solidFill>
                <a:effectLst/>
                <a:latin typeface="+mn-lt"/>
                <a:ea typeface="+mn-ea"/>
                <a:cs typeface="+mn-cs"/>
              </a:rPr>
              <a:t> in which songs sung by the </a:t>
            </a:r>
            <a:r>
              <a:rPr lang="en-US" sz="1200" b="0" i="0" u="none" strike="noStrike" kern="1200" dirty="0" smtClean="0">
                <a:solidFill>
                  <a:schemeClr val="tx1"/>
                </a:solidFill>
                <a:effectLst/>
                <a:latin typeface="+mn-lt"/>
                <a:ea typeface="+mn-ea"/>
                <a:cs typeface="+mn-cs"/>
              </a:rPr>
              <a:t>characters</a:t>
            </a:r>
            <a:r>
              <a:rPr lang="en-US" sz="1200" b="0" i="0" kern="1200" dirty="0" smtClean="0">
                <a:solidFill>
                  <a:schemeClr val="tx1"/>
                </a:solidFill>
                <a:effectLst/>
                <a:latin typeface="+mn-lt"/>
                <a:ea typeface="+mn-ea"/>
                <a:cs typeface="+mn-cs"/>
              </a:rPr>
              <a:t> are interwoven into the narrative, sometimes accompanied by dancing. The songs usually advance the plot or develop the film's characters, though in some cases they serve merely as breaks in the storyline, often as elaborate "production numbers".</a:t>
            </a:r>
            <a:endParaRPr lang="en-US" dirty="0"/>
          </a:p>
        </p:txBody>
      </p:sp>
      <p:sp>
        <p:nvSpPr>
          <p:cNvPr id="4" name="Slide Number Placeholder 3"/>
          <p:cNvSpPr>
            <a:spLocks noGrp="1"/>
          </p:cNvSpPr>
          <p:nvPr>
            <p:ph type="sldNum" sz="quarter" idx="10"/>
          </p:nvPr>
        </p:nvSpPr>
        <p:spPr/>
        <p:txBody>
          <a:bodyPr/>
          <a:lstStyle/>
          <a:p>
            <a:fld id="{59D14F1C-B32D-474D-AD5A-CFB2413E1B26}" type="slidenum">
              <a:rPr lang="en-US" smtClean="0"/>
              <a:pPr/>
              <a:t>11</a:t>
            </a:fld>
            <a:endParaRPr lang="en-US"/>
          </a:p>
        </p:txBody>
      </p:sp>
    </p:spTree>
    <p:extLst>
      <p:ext uri="{BB962C8B-B14F-4D97-AF65-F5344CB8AC3E}">
        <p14:creationId xmlns:p14="http://schemas.microsoft.com/office/powerpoint/2010/main" val="1492479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Romance novels are emotion-driven stories that are primarily focused on the relationship between the main characters of the story. Beyond the focus on the relationship, the biggest defining characteristic of the romance genre is that a happy ending is always guaranteed.</a:t>
            </a:r>
            <a:endParaRPr lang="en-US" dirty="0"/>
          </a:p>
        </p:txBody>
      </p:sp>
      <p:sp>
        <p:nvSpPr>
          <p:cNvPr id="4" name="Slide Number Placeholder 3"/>
          <p:cNvSpPr>
            <a:spLocks noGrp="1"/>
          </p:cNvSpPr>
          <p:nvPr>
            <p:ph type="sldNum" sz="quarter" idx="10"/>
          </p:nvPr>
        </p:nvSpPr>
        <p:spPr/>
        <p:txBody>
          <a:bodyPr/>
          <a:lstStyle/>
          <a:p>
            <a:fld id="{59D14F1C-B32D-474D-AD5A-CFB2413E1B26}" type="slidenum">
              <a:rPr lang="en-US" smtClean="0"/>
              <a:pPr/>
              <a:t>12</a:t>
            </a:fld>
            <a:endParaRPr lang="en-US"/>
          </a:p>
        </p:txBody>
      </p:sp>
    </p:spTree>
    <p:extLst>
      <p:ext uri="{BB962C8B-B14F-4D97-AF65-F5344CB8AC3E}">
        <p14:creationId xmlns:p14="http://schemas.microsoft.com/office/powerpoint/2010/main" val="67697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 subgenre which combines the romance genre with comedy, focusing on two or more individuals as they discover and attempt to deal with their </a:t>
            </a:r>
            <a:r>
              <a:rPr lang="en-US" sz="1200" b="0" i="0" u="none" strike="noStrike" kern="1200" dirty="0" smtClean="0">
                <a:solidFill>
                  <a:schemeClr val="tx1"/>
                </a:solidFill>
                <a:effectLst/>
                <a:latin typeface="+mn-lt"/>
                <a:ea typeface="+mn-ea"/>
                <a:cs typeface="+mn-cs"/>
              </a:rPr>
              <a:t>romantic love</a:t>
            </a:r>
            <a:r>
              <a:rPr lang="en-US" sz="1200" b="0" i="0" kern="1200" dirty="0" smtClean="0">
                <a:solidFill>
                  <a:schemeClr val="tx1"/>
                </a:solidFill>
                <a:effectLst/>
                <a:latin typeface="+mn-lt"/>
                <a:ea typeface="+mn-ea"/>
                <a:cs typeface="+mn-cs"/>
              </a:rPr>
              <a:t>, attractions to each other. The </a:t>
            </a:r>
            <a:r>
              <a:rPr lang="en-US" sz="1200" b="0" i="0" u="none" strike="noStrike" kern="1200" dirty="0" smtClean="0">
                <a:solidFill>
                  <a:schemeClr val="tx1"/>
                </a:solidFill>
                <a:effectLst/>
                <a:latin typeface="+mn-lt"/>
                <a:ea typeface="+mn-ea"/>
                <a:cs typeface="+mn-cs"/>
              </a:rPr>
              <a:t>stereotypical</a:t>
            </a:r>
            <a:r>
              <a:rPr lang="en-US" sz="1200" b="0" i="0" kern="1200" dirty="0" smtClean="0">
                <a:solidFill>
                  <a:schemeClr val="tx1"/>
                </a:solidFill>
                <a:effectLst/>
                <a:latin typeface="+mn-lt"/>
                <a:ea typeface="+mn-ea"/>
                <a:cs typeface="+mn-cs"/>
              </a:rPr>
              <a:t> plot line follows the "boy-gets-girl", "boy-loses-girl", "boy gets girl back again" sequence.</a:t>
            </a:r>
            <a:endParaRPr lang="en-US" dirty="0"/>
          </a:p>
        </p:txBody>
      </p:sp>
      <p:sp>
        <p:nvSpPr>
          <p:cNvPr id="4" name="Slide Number Placeholder 3"/>
          <p:cNvSpPr>
            <a:spLocks noGrp="1"/>
          </p:cNvSpPr>
          <p:nvPr>
            <p:ph type="sldNum" sz="quarter" idx="10"/>
          </p:nvPr>
        </p:nvSpPr>
        <p:spPr/>
        <p:txBody>
          <a:bodyPr/>
          <a:lstStyle/>
          <a:p>
            <a:fld id="{59D14F1C-B32D-474D-AD5A-CFB2413E1B26}" type="slidenum">
              <a:rPr lang="en-US" smtClean="0"/>
              <a:pPr/>
              <a:t>13</a:t>
            </a:fld>
            <a:endParaRPr lang="en-US"/>
          </a:p>
        </p:txBody>
      </p:sp>
    </p:spTree>
    <p:extLst>
      <p:ext uri="{BB962C8B-B14F-4D97-AF65-F5344CB8AC3E}">
        <p14:creationId xmlns:p14="http://schemas.microsoft.com/office/powerpoint/2010/main" val="3950642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AKA</a:t>
            </a:r>
            <a:r>
              <a:rPr lang="en-US" baseline="0" dirty="0" smtClean="0"/>
              <a:t> Sci-fi</a:t>
            </a:r>
          </a:p>
          <a:p>
            <a:r>
              <a:rPr lang="en-US" sz="1200" b="0" i="0" kern="1200" dirty="0" smtClean="0">
                <a:solidFill>
                  <a:schemeClr val="tx1"/>
                </a:solidFill>
                <a:effectLst/>
                <a:latin typeface="+mn-lt"/>
                <a:ea typeface="+mn-ea"/>
                <a:cs typeface="+mn-cs"/>
              </a:rPr>
              <a:t>The science or technology used may or may not be very thoroughly elaborated on; stories whose scientific elements are reasonably detailed, well-researched and considered to be relatively plausible given current knowledge and technology are often referred to as </a:t>
            </a:r>
            <a:r>
              <a:rPr lang="en-US" sz="1200" b="0" i="0" u="none" strike="noStrike" kern="1200" dirty="0" smtClean="0">
                <a:solidFill>
                  <a:schemeClr val="tx1"/>
                </a:solidFill>
                <a:effectLst/>
                <a:latin typeface="+mn-lt"/>
                <a:ea typeface="+mn-ea"/>
                <a:cs typeface="+mn-cs"/>
              </a:rPr>
              <a:t>hard science fiction</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9D14F1C-B32D-474D-AD5A-CFB2413E1B26}" type="slidenum">
              <a:rPr lang="en-US" smtClean="0"/>
              <a:pPr/>
              <a:t>14</a:t>
            </a:fld>
            <a:endParaRPr lang="en-US"/>
          </a:p>
        </p:txBody>
      </p:sp>
    </p:spTree>
    <p:extLst>
      <p:ext uri="{BB962C8B-B14F-4D97-AF65-F5344CB8AC3E}">
        <p14:creationId xmlns:p14="http://schemas.microsoft.com/office/powerpoint/2010/main" val="749414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 </a:t>
            </a:r>
            <a:r>
              <a:rPr lang="en-US" sz="1200" b="0" i="0" u="none" strike="noStrike" kern="1200" dirty="0" smtClean="0">
                <a:solidFill>
                  <a:schemeClr val="tx1"/>
                </a:solidFill>
                <a:effectLst/>
                <a:latin typeface="+mn-lt"/>
                <a:ea typeface="+mn-ea"/>
                <a:cs typeface="+mn-cs"/>
              </a:rPr>
              <a:t>Thriller</a:t>
            </a:r>
            <a:r>
              <a:rPr lang="en-US" sz="1200" b="0" i="0" kern="1200" dirty="0" smtClean="0">
                <a:solidFill>
                  <a:schemeClr val="tx1"/>
                </a:solidFill>
                <a:effectLst/>
                <a:latin typeface="+mn-lt"/>
                <a:ea typeface="+mn-ea"/>
                <a:cs typeface="+mn-cs"/>
              </a:rPr>
              <a:t> is a story that is usually a mix of fear and excitement.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But the level of terror makes it borderline horror fiction at times as well. </a:t>
            </a:r>
          </a:p>
          <a:p>
            <a:endParaRPr lang="en-US" dirty="0"/>
          </a:p>
        </p:txBody>
      </p:sp>
      <p:sp>
        <p:nvSpPr>
          <p:cNvPr id="4" name="Slide Number Placeholder 3"/>
          <p:cNvSpPr>
            <a:spLocks noGrp="1"/>
          </p:cNvSpPr>
          <p:nvPr>
            <p:ph type="sldNum" sz="quarter" idx="10"/>
          </p:nvPr>
        </p:nvSpPr>
        <p:spPr/>
        <p:txBody>
          <a:bodyPr/>
          <a:lstStyle/>
          <a:p>
            <a:fld id="{59D14F1C-B32D-474D-AD5A-CFB2413E1B26}" type="slidenum">
              <a:rPr lang="en-US" smtClean="0"/>
              <a:pPr/>
              <a:t>15</a:t>
            </a:fld>
            <a:endParaRPr lang="en-US"/>
          </a:p>
        </p:txBody>
      </p:sp>
    </p:spTree>
    <p:extLst>
      <p:ext uri="{BB962C8B-B14F-4D97-AF65-F5344CB8AC3E}">
        <p14:creationId xmlns:p14="http://schemas.microsoft.com/office/powerpoint/2010/main" val="975310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War film is a </a:t>
            </a:r>
            <a:r>
              <a:rPr lang="en-US" sz="1200" b="0" i="0" u="none" strike="noStrike" kern="1200" dirty="0" smtClean="0">
                <a:solidFill>
                  <a:schemeClr val="tx1"/>
                </a:solidFill>
                <a:effectLst/>
                <a:latin typeface="+mn-lt"/>
                <a:ea typeface="+mn-ea"/>
                <a:cs typeface="+mn-cs"/>
              </a:rPr>
              <a:t>film</a:t>
            </a:r>
            <a:r>
              <a:rPr lang="en-US" sz="1200" b="0" i="0" kern="1200" dirty="0" smtClean="0">
                <a:solidFill>
                  <a:schemeClr val="tx1"/>
                </a:solidFill>
                <a:effectLst/>
                <a:latin typeface="+mn-lt"/>
                <a:ea typeface="+mn-ea"/>
                <a:cs typeface="+mn-cs"/>
              </a:rPr>
              <a:t>, typically about </a:t>
            </a:r>
            <a:r>
              <a:rPr lang="en-US" sz="1200" b="0" i="0" u="none" strike="noStrike" kern="1200" dirty="0" smtClean="0">
                <a:solidFill>
                  <a:schemeClr val="tx1"/>
                </a:solidFill>
                <a:effectLst/>
                <a:latin typeface="+mn-lt"/>
                <a:ea typeface="+mn-ea"/>
                <a:cs typeface="+mn-cs"/>
              </a:rPr>
              <a:t>naval</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air</a:t>
            </a:r>
            <a:r>
              <a:rPr lang="en-US" sz="1200" b="0" i="0" kern="1200" dirty="0" smtClean="0">
                <a:solidFill>
                  <a:schemeClr val="tx1"/>
                </a:solidFill>
                <a:effectLst/>
                <a:latin typeface="+mn-lt"/>
                <a:ea typeface="+mn-ea"/>
                <a:cs typeface="+mn-cs"/>
              </a:rPr>
              <a:t>, or </a:t>
            </a:r>
            <a:r>
              <a:rPr lang="en-US" sz="1200" b="0" i="0" u="none" strike="noStrike" kern="1200" dirty="0" smtClean="0">
                <a:solidFill>
                  <a:schemeClr val="tx1"/>
                </a:solidFill>
                <a:effectLst/>
                <a:latin typeface="+mn-lt"/>
                <a:ea typeface="+mn-ea"/>
                <a:cs typeface="+mn-cs"/>
              </a:rPr>
              <a:t>land</a:t>
            </a:r>
            <a:r>
              <a:rPr lang="en-US" sz="1200" b="0" i="0" kern="1200" dirty="0" smtClean="0">
                <a:solidFill>
                  <a:schemeClr val="tx1"/>
                </a:solidFill>
                <a:effectLst/>
                <a:latin typeface="+mn-lt"/>
                <a:ea typeface="+mn-ea"/>
                <a:cs typeface="+mn-cs"/>
              </a:rPr>
              <a:t> battles, with combat scenes central to the drama. Includes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combat, survival and escape, sacrifice, the futility and inhumanity of battle, the effects of war on society, and the moral and human issues raised by war.</a:t>
            </a:r>
            <a:endParaRPr lang="en-US" dirty="0"/>
          </a:p>
        </p:txBody>
      </p:sp>
      <p:sp>
        <p:nvSpPr>
          <p:cNvPr id="4" name="Slide Number Placeholder 3"/>
          <p:cNvSpPr>
            <a:spLocks noGrp="1"/>
          </p:cNvSpPr>
          <p:nvPr>
            <p:ph type="sldNum" sz="quarter" idx="10"/>
          </p:nvPr>
        </p:nvSpPr>
        <p:spPr/>
        <p:txBody>
          <a:bodyPr/>
          <a:lstStyle/>
          <a:p>
            <a:fld id="{59D14F1C-B32D-474D-AD5A-CFB2413E1B26}" type="slidenum">
              <a:rPr lang="en-US" smtClean="0"/>
              <a:pPr/>
              <a:t>16</a:t>
            </a:fld>
            <a:endParaRPr lang="en-US"/>
          </a:p>
        </p:txBody>
      </p:sp>
    </p:spTree>
    <p:extLst>
      <p:ext uri="{BB962C8B-B14F-4D97-AF65-F5344CB8AC3E}">
        <p14:creationId xmlns:p14="http://schemas.microsoft.com/office/powerpoint/2010/main" val="2667875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Stories in the </a:t>
            </a:r>
            <a:r>
              <a:rPr lang="en-US" sz="1200" b="0" i="0" u="none" strike="noStrike" kern="1200" dirty="0" smtClean="0">
                <a:solidFill>
                  <a:schemeClr val="tx1"/>
                </a:solidFill>
                <a:effectLst/>
                <a:latin typeface="+mn-lt"/>
                <a:ea typeface="+mn-ea"/>
                <a:cs typeface="+mn-cs"/>
              </a:rPr>
              <a:t>Western</a:t>
            </a:r>
            <a:r>
              <a:rPr lang="en-US" sz="1200" b="0" i="0" kern="1200" dirty="0" smtClean="0">
                <a:solidFill>
                  <a:schemeClr val="tx1"/>
                </a:solidFill>
                <a:effectLst/>
                <a:latin typeface="+mn-lt"/>
                <a:ea typeface="+mn-ea"/>
                <a:cs typeface="+mn-cs"/>
              </a:rPr>
              <a:t> genre are set in the </a:t>
            </a:r>
            <a:r>
              <a:rPr lang="en-US" sz="1200" b="0" i="0" u="none" strike="noStrike" kern="1200" dirty="0" smtClean="0">
                <a:solidFill>
                  <a:schemeClr val="tx1"/>
                </a:solidFill>
                <a:effectLst/>
                <a:latin typeface="+mn-lt"/>
                <a:ea typeface="+mn-ea"/>
                <a:cs typeface="+mn-cs"/>
              </a:rPr>
              <a:t>American West</a:t>
            </a:r>
            <a:r>
              <a:rPr lang="en-US" sz="1200" b="0" i="0" kern="1200" dirty="0" smtClean="0">
                <a:solidFill>
                  <a:schemeClr val="tx1"/>
                </a:solidFill>
                <a:effectLst/>
                <a:latin typeface="+mn-lt"/>
                <a:ea typeface="+mn-ea"/>
                <a:cs typeface="+mn-cs"/>
              </a:rPr>
              <a:t>, between the time of the Civil war and the early twentieth century. The setting of a wilderness or uncivilized area is especially important to the genre, and the setting is often described richly and in-depth. They focus on the adventure of the main character(s) and the contrast between civilization or society and the untamed wilderness</a:t>
            </a:r>
            <a:endParaRPr lang="en-US" dirty="0"/>
          </a:p>
        </p:txBody>
      </p:sp>
      <p:sp>
        <p:nvSpPr>
          <p:cNvPr id="4" name="Slide Number Placeholder 3"/>
          <p:cNvSpPr>
            <a:spLocks noGrp="1"/>
          </p:cNvSpPr>
          <p:nvPr>
            <p:ph type="sldNum" sz="quarter" idx="10"/>
          </p:nvPr>
        </p:nvSpPr>
        <p:spPr/>
        <p:txBody>
          <a:bodyPr/>
          <a:lstStyle/>
          <a:p>
            <a:fld id="{59D14F1C-B32D-474D-AD5A-CFB2413E1B26}" type="slidenum">
              <a:rPr lang="en-US" smtClean="0"/>
              <a:pPr/>
              <a:t>17</a:t>
            </a:fld>
            <a:endParaRPr lang="en-US"/>
          </a:p>
        </p:txBody>
      </p:sp>
    </p:spTree>
    <p:extLst>
      <p:ext uri="{BB962C8B-B14F-4D97-AF65-F5344CB8AC3E}">
        <p14:creationId xmlns:p14="http://schemas.microsoft.com/office/powerpoint/2010/main" val="3443928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story about a detective or person, either professional or amateur, who has to solve a crime that was committed. They must figure out who committed the crime and why. Sometimes, the detective must figure out 'how' the criminal committed the crime if it seems impossible.</a:t>
            </a:r>
            <a:endParaRPr lang="en-US" dirty="0"/>
          </a:p>
        </p:txBody>
      </p:sp>
      <p:sp>
        <p:nvSpPr>
          <p:cNvPr id="4" name="Slide Number Placeholder 3"/>
          <p:cNvSpPr>
            <a:spLocks noGrp="1"/>
          </p:cNvSpPr>
          <p:nvPr>
            <p:ph type="sldNum" sz="quarter" idx="10"/>
          </p:nvPr>
        </p:nvSpPr>
        <p:spPr/>
        <p:txBody>
          <a:bodyPr/>
          <a:lstStyle/>
          <a:p>
            <a:fld id="{59D14F1C-B32D-474D-AD5A-CFB2413E1B26}" type="slidenum">
              <a:rPr lang="en-US" smtClean="0"/>
              <a:pPr/>
              <a:t>3</a:t>
            </a:fld>
            <a:endParaRPr lang="en-US"/>
          </a:p>
        </p:txBody>
      </p:sp>
    </p:spTree>
    <p:extLst>
      <p:ext uri="{BB962C8B-B14F-4D97-AF65-F5344CB8AC3E}">
        <p14:creationId xmlns:p14="http://schemas.microsoft.com/office/powerpoint/2010/main" val="3526555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story about mass peril, where the protagonist's job is to both survive, and to save many other people from a grim fate, often a </a:t>
            </a:r>
            <a:r>
              <a:rPr lang="en-US" sz="1200" b="0" i="0" u="none" strike="noStrike" kern="1200" dirty="0" smtClean="0">
                <a:solidFill>
                  <a:schemeClr val="tx1"/>
                </a:solidFill>
                <a:effectLst/>
                <a:latin typeface="+mn-lt"/>
                <a:ea typeface="+mn-ea"/>
                <a:cs typeface="+mn-cs"/>
              </a:rPr>
              <a:t>natural disaster</a:t>
            </a:r>
            <a:r>
              <a:rPr lang="en-US" sz="1200" b="0" i="0" kern="1200" dirty="0" smtClean="0">
                <a:solidFill>
                  <a:schemeClr val="tx1"/>
                </a:solidFill>
                <a:effectLst/>
                <a:latin typeface="+mn-lt"/>
                <a:ea typeface="+mn-ea"/>
                <a:cs typeface="+mn-cs"/>
              </a:rPr>
              <a:t> such as a storm or volcanic eruption, but which may also be a </a:t>
            </a:r>
            <a:r>
              <a:rPr lang="en-US" sz="1200" b="0" i="0" u="none" strike="noStrike" kern="1200" dirty="0" smtClean="0">
                <a:solidFill>
                  <a:schemeClr val="tx1"/>
                </a:solidFill>
                <a:effectLst/>
                <a:latin typeface="+mn-lt"/>
                <a:ea typeface="+mn-ea"/>
                <a:cs typeface="+mn-cs"/>
              </a:rPr>
              <a:t>terrorist</a:t>
            </a:r>
            <a:r>
              <a:rPr lang="en-US" sz="1200" b="0" i="0" kern="1200" dirty="0" smtClean="0">
                <a:solidFill>
                  <a:schemeClr val="tx1"/>
                </a:solidFill>
                <a:effectLst/>
                <a:latin typeface="+mn-lt"/>
                <a:ea typeface="+mn-ea"/>
                <a:cs typeface="+mn-cs"/>
              </a:rPr>
              <a:t> attack or </a:t>
            </a:r>
            <a:r>
              <a:rPr lang="en-US" sz="1200" b="0" i="0" u="none" strike="noStrike" kern="1200" dirty="0" smtClean="0">
                <a:solidFill>
                  <a:schemeClr val="tx1"/>
                </a:solidFill>
                <a:effectLst/>
                <a:latin typeface="+mn-lt"/>
                <a:ea typeface="+mn-ea"/>
                <a:cs typeface="+mn-cs"/>
              </a:rPr>
              <a:t>epidemic</a:t>
            </a:r>
            <a:r>
              <a:rPr lang="en-US" sz="1200" b="0" i="0" kern="1200" dirty="0" smtClean="0">
                <a:solidFill>
                  <a:schemeClr val="tx1"/>
                </a:solidFill>
                <a:effectLst/>
                <a:latin typeface="+mn-lt"/>
                <a:ea typeface="+mn-ea"/>
                <a:cs typeface="+mn-cs"/>
              </a:rPr>
              <a:t> of some sort</a:t>
            </a:r>
            <a:endParaRPr lang="en-US" dirty="0"/>
          </a:p>
        </p:txBody>
      </p:sp>
      <p:sp>
        <p:nvSpPr>
          <p:cNvPr id="4" name="Slide Number Placeholder 3"/>
          <p:cNvSpPr>
            <a:spLocks noGrp="1"/>
          </p:cNvSpPr>
          <p:nvPr>
            <p:ph type="sldNum" sz="quarter" idx="10"/>
          </p:nvPr>
        </p:nvSpPr>
        <p:spPr/>
        <p:txBody>
          <a:bodyPr/>
          <a:lstStyle/>
          <a:p>
            <a:fld id="{59D14F1C-B32D-474D-AD5A-CFB2413E1B26}" type="slidenum">
              <a:rPr lang="en-US" smtClean="0"/>
              <a:pPr/>
              <a:t>4</a:t>
            </a:fld>
            <a:endParaRPr lang="en-US"/>
          </a:p>
        </p:txBody>
      </p:sp>
    </p:spTree>
    <p:extLst>
      <p:ext uri="{BB962C8B-B14F-4D97-AF65-F5344CB8AC3E}">
        <p14:creationId xmlns:p14="http://schemas.microsoft.com/office/powerpoint/2010/main" val="2569803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documentary film is a </a:t>
            </a:r>
            <a:r>
              <a:rPr lang="en-US" sz="1200" b="0" i="0" u="none" strike="noStrike" kern="1200" dirty="0" smtClean="0">
                <a:solidFill>
                  <a:schemeClr val="tx1"/>
                </a:solidFill>
                <a:effectLst/>
                <a:latin typeface="+mn-lt"/>
                <a:ea typeface="+mn-ea"/>
                <a:cs typeface="+mn-cs"/>
              </a:rPr>
              <a:t>nonfictional</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motion picture</a:t>
            </a:r>
            <a:r>
              <a:rPr lang="en-US" sz="1200" b="0" i="0" kern="1200" dirty="0" smtClean="0">
                <a:solidFill>
                  <a:schemeClr val="tx1"/>
                </a:solidFill>
                <a:effectLst/>
                <a:latin typeface="+mn-lt"/>
                <a:ea typeface="+mn-ea"/>
                <a:cs typeface="+mn-cs"/>
              </a:rPr>
              <a:t> intended to </a:t>
            </a:r>
            <a:r>
              <a:rPr lang="en-US" sz="1200" b="0" i="0" u="none" strike="noStrike" kern="1200" dirty="0" smtClean="0">
                <a:solidFill>
                  <a:schemeClr val="tx1"/>
                </a:solidFill>
                <a:effectLst/>
                <a:latin typeface="+mn-lt"/>
                <a:ea typeface="+mn-ea"/>
                <a:cs typeface="+mn-cs"/>
              </a:rPr>
              <a:t>document</a:t>
            </a:r>
            <a:r>
              <a:rPr lang="en-US" sz="1200" b="0" i="0" kern="1200" dirty="0" smtClean="0">
                <a:solidFill>
                  <a:schemeClr val="tx1"/>
                </a:solidFill>
                <a:effectLst/>
                <a:latin typeface="+mn-lt"/>
                <a:ea typeface="+mn-ea"/>
                <a:cs typeface="+mn-cs"/>
              </a:rPr>
              <a:t> some aspect of reality, primarily for the purposes of instruction, education, or maintaining a historical record</a:t>
            </a:r>
            <a:endParaRPr lang="en-US" dirty="0"/>
          </a:p>
        </p:txBody>
      </p:sp>
      <p:sp>
        <p:nvSpPr>
          <p:cNvPr id="4" name="Slide Number Placeholder 3"/>
          <p:cNvSpPr>
            <a:spLocks noGrp="1"/>
          </p:cNvSpPr>
          <p:nvPr>
            <p:ph type="sldNum" sz="quarter" idx="10"/>
          </p:nvPr>
        </p:nvSpPr>
        <p:spPr/>
        <p:txBody>
          <a:bodyPr/>
          <a:lstStyle/>
          <a:p>
            <a:fld id="{59D14F1C-B32D-474D-AD5A-CFB2413E1B26}" type="slidenum">
              <a:rPr lang="en-US" smtClean="0"/>
              <a:pPr/>
              <a:t>5</a:t>
            </a:fld>
            <a:endParaRPr lang="en-US"/>
          </a:p>
        </p:txBody>
      </p:sp>
    </p:spTree>
    <p:extLst>
      <p:ext uri="{BB962C8B-B14F-4D97-AF65-F5344CB8AC3E}">
        <p14:creationId xmlns:p14="http://schemas.microsoft.com/office/powerpoint/2010/main" val="629737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Drama</a:t>
            </a:r>
            <a:r>
              <a:rPr lang="en-US" sz="1200" b="0" i="0" kern="1200" dirty="0" smtClean="0">
                <a:solidFill>
                  <a:schemeClr val="tx1"/>
                </a:solidFill>
                <a:effectLst/>
                <a:latin typeface="+mn-lt"/>
                <a:ea typeface="+mn-ea"/>
                <a:cs typeface="+mn-cs"/>
              </a:rPr>
              <a:t> is a genre of </a:t>
            </a:r>
            <a:r>
              <a:rPr lang="en-US" sz="1200" b="0" i="0" u="none" strike="noStrike" kern="1200" dirty="0" smtClean="0">
                <a:solidFill>
                  <a:schemeClr val="tx1"/>
                </a:solidFill>
                <a:effectLst/>
                <a:latin typeface="+mn-lt"/>
                <a:ea typeface="+mn-ea"/>
                <a:cs typeface="+mn-cs"/>
              </a:rPr>
              <a:t>narrative</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fiction</a:t>
            </a:r>
            <a:r>
              <a:rPr lang="en-US" sz="1200" b="0" i="0" u="none" strike="noStrike"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intended to be more serious than </a:t>
            </a:r>
            <a:r>
              <a:rPr lang="en-US" sz="1200" b="0" i="0" u="none" strike="noStrike" kern="1200" dirty="0" smtClean="0">
                <a:solidFill>
                  <a:schemeClr val="tx1"/>
                </a:solidFill>
                <a:effectLst/>
                <a:latin typeface="+mn-lt"/>
                <a:ea typeface="+mn-ea"/>
                <a:cs typeface="+mn-cs"/>
              </a:rPr>
              <a:t>humorous</a:t>
            </a:r>
            <a:r>
              <a:rPr lang="en-US" sz="1200" b="0" i="0" kern="1200" dirty="0" smtClean="0">
                <a:solidFill>
                  <a:schemeClr val="tx1"/>
                </a:solidFill>
                <a:effectLst/>
                <a:latin typeface="+mn-lt"/>
                <a:ea typeface="+mn-ea"/>
                <a:cs typeface="+mn-cs"/>
              </a:rPr>
              <a:t> in tone, focusing on in-depth </a:t>
            </a:r>
            <a:r>
              <a:rPr lang="en-US" sz="1200" b="0" i="0" u="none" strike="noStrike" kern="1200" dirty="0" smtClean="0">
                <a:solidFill>
                  <a:schemeClr val="tx1"/>
                </a:solidFill>
                <a:effectLst/>
                <a:latin typeface="+mn-lt"/>
                <a:ea typeface="+mn-ea"/>
                <a:cs typeface="+mn-cs"/>
              </a:rPr>
              <a:t>development</a:t>
            </a:r>
            <a:r>
              <a:rPr lang="en-US" sz="1200" b="0" i="0" kern="1200" dirty="0" smtClean="0">
                <a:solidFill>
                  <a:schemeClr val="tx1"/>
                </a:solidFill>
                <a:effectLst/>
                <a:latin typeface="+mn-lt"/>
                <a:ea typeface="+mn-ea"/>
                <a:cs typeface="+mn-cs"/>
              </a:rPr>
              <a:t> of realistic characters who must deal with realistic emotional struggles. A drama is commonly considered the opposite of a </a:t>
            </a:r>
            <a:r>
              <a:rPr lang="en-US" sz="1200" b="0" i="0" u="none" strike="noStrike" kern="1200" dirty="0" smtClean="0">
                <a:solidFill>
                  <a:schemeClr val="tx1"/>
                </a:solidFill>
                <a:effectLst/>
                <a:latin typeface="+mn-lt"/>
                <a:ea typeface="+mn-ea"/>
                <a:cs typeface="+mn-cs"/>
              </a:rPr>
              <a:t>comedy.</a:t>
            </a:r>
            <a:endParaRPr lang="en-US" dirty="0"/>
          </a:p>
        </p:txBody>
      </p:sp>
      <p:sp>
        <p:nvSpPr>
          <p:cNvPr id="4" name="Slide Number Placeholder 3"/>
          <p:cNvSpPr>
            <a:spLocks noGrp="1"/>
          </p:cNvSpPr>
          <p:nvPr>
            <p:ph type="sldNum" sz="quarter" idx="10"/>
          </p:nvPr>
        </p:nvSpPr>
        <p:spPr/>
        <p:txBody>
          <a:bodyPr/>
          <a:lstStyle/>
          <a:p>
            <a:fld id="{59D14F1C-B32D-474D-AD5A-CFB2413E1B26}" type="slidenum">
              <a:rPr lang="en-US" smtClean="0"/>
              <a:pPr/>
              <a:t>6</a:t>
            </a:fld>
            <a:endParaRPr lang="en-US"/>
          </a:p>
        </p:txBody>
      </p:sp>
    </p:spTree>
    <p:extLst>
      <p:ext uri="{BB962C8B-B14F-4D97-AF65-F5344CB8AC3E}">
        <p14:creationId xmlns:p14="http://schemas.microsoft.com/office/powerpoint/2010/main" val="3267638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Epics-Historical Films often recreate</a:t>
            </a:r>
            <a:r>
              <a:rPr lang="en-US" sz="1200" b="0" i="0" kern="1200" baseline="0" dirty="0" smtClean="0">
                <a:solidFill>
                  <a:schemeClr val="tx1"/>
                </a:solidFill>
                <a:effectLst/>
                <a:latin typeface="+mn-lt"/>
                <a:ea typeface="+mn-ea"/>
                <a:cs typeface="+mn-cs"/>
              </a:rPr>
              <a:t> a</a:t>
            </a:r>
            <a:r>
              <a:rPr lang="en-US" sz="1200" b="0" i="0" kern="1200" dirty="0" smtClean="0">
                <a:solidFill>
                  <a:schemeClr val="tx1"/>
                </a:solidFill>
                <a:effectLst/>
                <a:latin typeface="+mn-lt"/>
                <a:ea typeface="+mn-ea"/>
                <a:cs typeface="+mn-cs"/>
              </a:rPr>
              <a:t> historical or imagined event with a mythic, legendary, or heroic figure, with an extravagant setting and lavish costumes</a:t>
            </a:r>
            <a:endParaRPr lang="en-US" dirty="0"/>
          </a:p>
        </p:txBody>
      </p:sp>
      <p:sp>
        <p:nvSpPr>
          <p:cNvPr id="4" name="Slide Number Placeholder 3"/>
          <p:cNvSpPr>
            <a:spLocks noGrp="1"/>
          </p:cNvSpPr>
          <p:nvPr>
            <p:ph type="sldNum" sz="quarter" idx="10"/>
          </p:nvPr>
        </p:nvSpPr>
        <p:spPr/>
        <p:txBody>
          <a:bodyPr/>
          <a:lstStyle/>
          <a:p>
            <a:fld id="{59D14F1C-B32D-474D-AD5A-CFB2413E1B26}" type="slidenum">
              <a:rPr lang="en-US" smtClean="0"/>
              <a:pPr/>
              <a:t>7</a:t>
            </a:fld>
            <a:endParaRPr lang="en-US"/>
          </a:p>
        </p:txBody>
      </p:sp>
    </p:spTree>
    <p:extLst>
      <p:ext uri="{BB962C8B-B14F-4D97-AF65-F5344CB8AC3E}">
        <p14:creationId xmlns:p14="http://schemas.microsoft.com/office/powerpoint/2010/main" val="3148162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a:t>
            </a:r>
            <a:r>
              <a:rPr lang="en-US" sz="1200" b="0" i="0" u="none" strike="noStrike" kern="1200" dirty="0" smtClean="0">
                <a:solidFill>
                  <a:schemeClr val="tx1"/>
                </a:solidFill>
                <a:effectLst/>
                <a:latin typeface="+mn-lt"/>
                <a:ea typeface="+mn-ea"/>
                <a:cs typeface="+mn-cs"/>
              </a:rPr>
              <a:t>fantasy</a:t>
            </a:r>
            <a:r>
              <a:rPr lang="en-US" sz="1200" b="0" i="0" kern="1200" dirty="0" smtClean="0">
                <a:solidFill>
                  <a:schemeClr val="tx1"/>
                </a:solidFill>
                <a:effectLst/>
                <a:latin typeface="+mn-lt"/>
                <a:ea typeface="+mn-ea"/>
                <a:cs typeface="+mn-cs"/>
              </a:rPr>
              <a:t> story is about </a:t>
            </a:r>
            <a:r>
              <a:rPr lang="en-US" sz="1200" b="0" i="0" u="none" strike="noStrike" kern="1200" dirty="0" smtClean="0">
                <a:solidFill>
                  <a:schemeClr val="tx1"/>
                </a:solidFill>
                <a:effectLst/>
                <a:latin typeface="+mn-lt"/>
                <a:ea typeface="+mn-ea"/>
                <a:cs typeface="+mn-cs"/>
              </a:rPr>
              <a:t>magic</a:t>
            </a:r>
            <a:r>
              <a:rPr lang="en-US" sz="1200" b="0" i="0" kern="1200" dirty="0" smtClean="0">
                <a:solidFill>
                  <a:schemeClr val="tx1"/>
                </a:solidFill>
                <a:effectLst/>
                <a:latin typeface="+mn-lt"/>
                <a:ea typeface="+mn-ea"/>
                <a:cs typeface="+mn-cs"/>
              </a:rPr>
              <a:t> or </a:t>
            </a:r>
            <a:r>
              <a:rPr lang="en-US" sz="1200" b="0" i="0" u="none" strike="noStrike" kern="1200" dirty="0" smtClean="0">
                <a:solidFill>
                  <a:schemeClr val="tx1"/>
                </a:solidFill>
                <a:effectLst/>
                <a:latin typeface="+mn-lt"/>
                <a:ea typeface="+mn-ea"/>
                <a:cs typeface="+mn-cs"/>
              </a:rPr>
              <a:t>supernatural</a:t>
            </a:r>
            <a:r>
              <a:rPr lang="en-US" sz="1200" b="0" i="0" kern="1200" dirty="0" smtClean="0">
                <a:solidFill>
                  <a:schemeClr val="tx1"/>
                </a:solidFill>
                <a:effectLst/>
                <a:latin typeface="+mn-lt"/>
                <a:ea typeface="+mn-ea"/>
                <a:cs typeface="+mn-cs"/>
              </a:rPr>
              <a:t> forces, rather than technology, though it often is made to include elements of other genres, such as </a:t>
            </a:r>
            <a:r>
              <a:rPr lang="en-US" sz="1200" b="0" i="0" u="none" strike="noStrike" kern="1200" dirty="0" smtClean="0">
                <a:solidFill>
                  <a:schemeClr val="tx1"/>
                </a:solidFill>
                <a:effectLst/>
                <a:latin typeface="+mn-lt"/>
                <a:ea typeface="+mn-ea"/>
                <a:cs typeface="+mn-cs"/>
              </a:rPr>
              <a:t>science fiction</a:t>
            </a:r>
            <a:r>
              <a:rPr lang="en-US" sz="1200" b="0" i="0" kern="1200" dirty="0" smtClean="0">
                <a:solidFill>
                  <a:schemeClr val="tx1"/>
                </a:solidFill>
                <a:effectLst/>
                <a:latin typeface="+mn-lt"/>
                <a:ea typeface="+mn-ea"/>
                <a:cs typeface="+mn-cs"/>
              </a:rPr>
              <a:t> elements, for instance computers or </a:t>
            </a:r>
            <a:r>
              <a:rPr lang="en-US" sz="1200" b="0" i="0" u="none" strike="noStrike" kern="1200" dirty="0" smtClean="0">
                <a:solidFill>
                  <a:schemeClr val="tx1"/>
                </a:solidFill>
                <a:effectLst/>
                <a:latin typeface="+mn-lt"/>
                <a:ea typeface="+mn-ea"/>
                <a:cs typeface="+mn-cs"/>
              </a:rPr>
              <a:t>DNA</a:t>
            </a:r>
            <a:r>
              <a:rPr lang="en-US" sz="1200" b="0" i="0" kern="1200" dirty="0" smtClean="0">
                <a:solidFill>
                  <a:schemeClr val="tx1"/>
                </a:solidFill>
                <a:effectLst/>
                <a:latin typeface="+mn-lt"/>
                <a:ea typeface="+mn-ea"/>
                <a:cs typeface="+mn-cs"/>
              </a:rPr>
              <a:t>, if it happens to take place in a modern or future era.</a:t>
            </a:r>
            <a:endParaRPr lang="en-US" dirty="0"/>
          </a:p>
        </p:txBody>
      </p:sp>
      <p:sp>
        <p:nvSpPr>
          <p:cNvPr id="4" name="Slide Number Placeholder 3"/>
          <p:cNvSpPr>
            <a:spLocks noGrp="1"/>
          </p:cNvSpPr>
          <p:nvPr>
            <p:ph type="sldNum" sz="quarter" idx="10"/>
          </p:nvPr>
        </p:nvSpPr>
        <p:spPr/>
        <p:txBody>
          <a:bodyPr/>
          <a:lstStyle/>
          <a:p>
            <a:fld id="{59D14F1C-B32D-474D-AD5A-CFB2413E1B26}" type="slidenum">
              <a:rPr lang="en-US" smtClean="0"/>
              <a:pPr/>
              <a:t>8</a:t>
            </a:fld>
            <a:endParaRPr lang="en-US"/>
          </a:p>
        </p:txBody>
      </p:sp>
    </p:spTree>
    <p:extLst>
      <p:ext uri="{BB962C8B-B14F-4D97-AF65-F5344CB8AC3E}">
        <p14:creationId xmlns:p14="http://schemas.microsoft.com/office/powerpoint/2010/main" val="3214586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a:t>
            </a:r>
            <a:r>
              <a:rPr lang="en-US" sz="1200" b="0" i="0" u="none" strike="noStrike" kern="1200" dirty="0" smtClean="0">
                <a:solidFill>
                  <a:schemeClr val="tx1"/>
                </a:solidFill>
                <a:effectLst/>
                <a:latin typeface="+mn-lt"/>
                <a:ea typeface="+mn-ea"/>
                <a:cs typeface="+mn-cs"/>
              </a:rPr>
              <a:t>horror</a:t>
            </a:r>
            <a:r>
              <a:rPr lang="en-US" sz="1200" b="0" i="0" kern="1200" dirty="0" smtClean="0">
                <a:solidFill>
                  <a:schemeClr val="tx1"/>
                </a:solidFill>
                <a:effectLst/>
                <a:latin typeface="+mn-lt"/>
                <a:ea typeface="+mn-ea"/>
                <a:cs typeface="+mn-cs"/>
              </a:rPr>
              <a:t> story is told to deliberately scare or frighten the audience, through suspense, violence or shock.</a:t>
            </a:r>
          </a:p>
          <a:p>
            <a:r>
              <a:rPr lang="en-US" sz="1200" b="0" i="0" u="none" strike="noStrike" kern="1200" dirty="0" smtClean="0">
                <a:solidFill>
                  <a:schemeClr val="tx1"/>
                </a:solidFill>
                <a:effectLst/>
                <a:latin typeface="+mn-lt"/>
                <a:ea typeface="+mn-ea"/>
                <a:cs typeface="+mn-cs"/>
              </a:rPr>
              <a:t>H. P. Lovecraft</a:t>
            </a:r>
            <a:r>
              <a:rPr lang="en-US" sz="1200" b="0" i="0" kern="1200" dirty="0" smtClean="0">
                <a:solidFill>
                  <a:schemeClr val="tx1"/>
                </a:solidFill>
                <a:effectLst/>
                <a:latin typeface="+mn-lt"/>
                <a:ea typeface="+mn-ea"/>
                <a:cs typeface="+mn-cs"/>
              </a:rPr>
              <a:t> distinguishes two primary varieties of horror movies</a:t>
            </a:r>
            <a:r>
              <a:rPr lang="en-US" sz="1200" b="0" i="0" kern="1200" baseline="0" dirty="0" smtClean="0">
                <a:solidFill>
                  <a:schemeClr val="tx1"/>
                </a:solidFill>
                <a:effectLst/>
                <a:latin typeface="+mn-lt"/>
                <a:ea typeface="+mn-ea"/>
                <a:cs typeface="+mn-cs"/>
              </a:rPr>
              <a:t>:</a:t>
            </a:r>
          </a:p>
          <a:p>
            <a:pPr marL="228600" indent="-228600">
              <a:buAutoNum type="arabicParenR"/>
            </a:pPr>
            <a:r>
              <a:rPr lang="en-US" sz="1200" b="0" i="0" kern="1200" baseline="0" dirty="0" smtClean="0">
                <a:solidFill>
                  <a:schemeClr val="tx1"/>
                </a:solidFill>
                <a:effectLst/>
                <a:latin typeface="+mn-lt"/>
                <a:ea typeface="+mn-ea"/>
                <a:cs typeface="+mn-cs"/>
              </a:rPr>
              <a:t>Physical fear or the “mundanely gruesome”</a:t>
            </a:r>
          </a:p>
          <a:p>
            <a:pPr marL="228600" indent="-228600">
              <a:buAutoNum type="arabicParenR"/>
            </a:pPr>
            <a:r>
              <a:rPr lang="en-US" sz="1200" b="0" i="0" kern="1200" baseline="0" dirty="0" smtClean="0">
                <a:solidFill>
                  <a:schemeClr val="tx1"/>
                </a:solidFill>
                <a:effectLst/>
                <a:latin typeface="+mn-lt"/>
                <a:ea typeface="+mn-ea"/>
                <a:cs typeface="+mn-cs"/>
              </a:rPr>
              <a:t>Supernatural Horror story or the “Weird Tale”</a:t>
            </a:r>
            <a:endParaRPr lang="en-US" dirty="0"/>
          </a:p>
        </p:txBody>
      </p:sp>
      <p:sp>
        <p:nvSpPr>
          <p:cNvPr id="4" name="Slide Number Placeholder 3"/>
          <p:cNvSpPr>
            <a:spLocks noGrp="1"/>
          </p:cNvSpPr>
          <p:nvPr>
            <p:ph type="sldNum" sz="quarter" idx="10"/>
          </p:nvPr>
        </p:nvSpPr>
        <p:spPr/>
        <p:txBody>
          <a:bodyPr/>
          <a:lstStyle/>
          <a:p>
            <a:fld id="{59D14F1C-B32D-474D-AD5A-CFB2413E1B26}" type="slidenum">
              <a:rPr lang="en-US" smtClean="0"/>
              <a:pPr/>
              <a:t>9</a:t>
            </a:fld>
            <a:endParaRPr lang="en-US"/>
          </a:p>
        </p:txBody>
      </p:sp>
    </p:spTree>
    <p:extLst>
      <p:ext uri="{BB962C8B-B14F-4D97-AF65-F5344CB8AC3E}">
        <p14:creationId xmlns:p14="http://schemas.microsoft.com/office/powerpoint/2010/main" val="444673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AKA Wuxia. It’s a subgenre of the action film. Wuxia </a:t>
            </a:r>
            <a:r>
              <a:rPr lang="en-US" sz="1200" b="0" i="0" kern="1200" dirty="0" smtClean="0">
                <a:solidFill>
                  <a:schemeClr val="tx1"/>
                </a:solidFill>
                <a:effectLst/>
                <a:latin typeface="+mn-lt"/>
                <a:ea typeface="+mn-ea"/>
                <a:cs typeface="+mn-cs"/>
              </a:rPr>
              <a:t>films contain numerous </a:t>
            </a:r>
            <a:r>
              <a:rPr lang="en-US" sz="1200" b="0" i="0" u="none" strike="noStrike" kern="1200" dirty="0" smtClean="0">
                <a:solidFill>
                  <a:schemeClr val="tx1"/>
                </a:solidFill>
                <a:effectLst/>
                <a:latin typeface="+mn-lt"/>
                <a:ea typeface="+mn-ea"/>
                <a:cs typeface="+mn-cs"/>
              </a:rPr>
              <a:t>martial arts</a:t>
            </a:r>
            <a:r>
              <a:rPr lang="en-US" sz="1200" b="0" i="0" kern="1200" dirty="0" smtClean="0">
                <a:solidFill>
                  <a:schemeClr val="tx1"/>
                </a:solidFill>
                <a:effectLst/>
                <a:latin typeface="+mn-lt"/>
                <a:ea typeface="+mn-ea"/>
                <a:cs typeface="+mn-cs"/>
              </a:rPr>
              <a:t> fights between characters. They are usually the films' primary appeal and entertainment value, and often are a method of storytelling and character expression and development.</a:t>
            </a:r>
            <a:endParaRPr lang="en-US" dirty="0"/>
          </a:p>
        </p:txBody>
      </p:sp>
      <p:sp>
        <p:nvSpPr>
          <p:cNvPr id="4" name="Slide Number Placeholder 3"/>
          <p:cNvSpPr>
            <a:spLocks noGrp="1"/>
          </p:cNvSpPr>
          <p:nvPr>
            <p:ph type="sldNum" sz="quarter" idx="10"/>
          </p:nvPr>
        </p:nvSpPr>
        <p:spPr/>
        <p:txBody>
          <a:bodyPr/>
          <a:lstStyle/>
          <a:p>
            <a:fld id="{59D14F1C-B32D-474D-AD5A-CFB2413E1B26}" type="slidenum">
              <a:rPr lang="en-US" smtClean="0"/>
              <a:pPr/>
              <a:t>10</a:t>
            </a:fld>
            <a:endParaRPr lang="en-US"/>
          </a:p>
        </p:txBody>
      </p:sp>
    </p:spTree>
    <p:extLst>
      <p:ext uri="{BB962C8B-B14F-4D97-AF65-F5344CB8AC3E}">
        <p14:creationId xmlns:p14="http://schemas.microsoft.com/office/powerpoint/2010/main" val="1835961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pPr/>
              <a:t>5/17/2017</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pPr/>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pPr/>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pPr/>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pPr/>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pPr/>
              <a:t>5/17/2017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pPr/>
              <a:t>5/17/2017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pPr/>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pPr/>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pPr/>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pPr/>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pPr/>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pPr/>
              <a:t>5/17/2017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pPr/>
              <a:t>5/17/2017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pPr/>
              <a:t>5/17/2017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pPr/>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pPr/>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pPr/>
              <a:t>5/17/2017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8.wdp"/></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9.wdp"/></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Types of Films</a:t>
            </a:r>
            <a:endParaRPr lang="en-US" dirty="0"/>
          </a:p>
        </p:txBody>
      </p:sp>
      <p:sp>
        <p:nvSpPr>
          <p:cNvPr id="4" name="Subtitle 3"/>
          <p:cNvSpPr>
            <a:spLocks noGrp="1"/>
          </p:cNvSpPr>
          <p:nvPr>
            <p:ph type="subTitle" idx="1"/>
          </p:nvPr>
        </p:nvSpPr>
        <p:spPr/>
        <p:txBody>
          <a:bodyPr/>
          <a:lstStyle/>
          <a:p>
            <a:r>
              <a:rPr lang="en-US" dirty="0" smtClean="0"/>
              <a:t>Project </a:t>
            </a:r>
            <a:r>
              <a:rPr lang="en-US" dirty="0" err="1" smtClean="0"/>
              <a:t>f.i.l.m</a:t>
            </a:r>
            <a:r>
              <a:rPr lang="en-US" dirty="0" smtClean="0"/>
              <a:t>.</a:t>
            </a:r>
            <a:endParaRPr lang="en-US" dirty="0"/>
          </a:p>
        </p:txBody>
      </p:sp>
    </p:spTree>
    <p:extLst>
      <p:ext uri="{BB962C8B-B14F-4D97-AF65-F5344CB8AC3E}">
        <p14:creationId xmlns:p14="http://schemas.microsoft.com/office/powerpoint/2010/main" val="41679073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Martial arts</a:t>
            </a:r>
            <a:endParaRPr lang="en-US" dirty="0"/>
          </a:p>
        </p:txBody>
      </p:sp>
      <p:sp>
        <p:nvSpPr>
          <p:cNvPr id="3" name="Content Placeholder 2"/>
          <p:cNvSpPr>
            <a:spLocks noGrp="1"/>
          </p:cNvSpPr>
          <p:nvPr>
            <p:ph sz="quarter" idx="13"/>
          </p:nvPr>
        </p:nvSpPr>
        <p:spPr/>
        <p:txBody>
          <a:bodyPr/>
          <a:lstStyle/>
          <a:p>
            <a:r>
              <a:rPr lang="en-US" dirty="0" smtClean="0"/>
              <a:t>Also known as Wuxia</a:t>
            </a:r>
          </a:p>
          <a:p>
            <a:r>
              <a:rPr lang="en-US" dirty="0" smtClean="0"/>
              <a:t>contain </a:t>
            </a:r>
            <a:r>
              <a:rPr lang="en-US" dirty="0"/>
              <a:t>numerous martial arts fights between characters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883153" y="0"/>
            <a:ext cx="5715000" cy="3219450"/>
          </a:xfrm>
          <a:prstGeom prst="rect">
            <a:avLst/>
          </a:prstGeom>
        </p:spPr>
      </p:pic>
    </p:spTree>
    <p:extLst>
      <p:ext uri="{BB962C8B-B14F-4D97-AF65-F5344CB8AC3E}">
        <p14:creationId xmlns:p14="http://schemas.microsoft.com/office/powerpoint/2010/main" val="6612800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Musicals/dance</a:t>
            </a:r>
            <a:endParaRPr lang="en-US" dirty="0"/>
          </a:p>
        </p:txBody>
      </p:sp>
      <p:sp>
        <p:nvSpPr>
          <p:cNvPr id="3" name="Content Placeholder 2"/>
          <p:cNvSpPr>
            <a:spLocks noGrp="1"/>
          </p:cNvSpPr>
          <p:nvPr>
            <p:ph sz="quarter" idx="13"/>
          </p:nvPr>
        </p:nvSpPr>
        <p:spPr/>
        <p:txBody>
          <a:bodyPr/>
          <a:lstStyle/>
          <a:p>
            <a:r>
              <a:rPr lang="en-US" dirty="0"/>
              <a:t>songs sung by the characters are interwoven into the </a:t>
            </a:r>
            <a:r>
              <a:rPr lang="en-US" dirty="0" smtClean="0"/>
              <a:t>narrative</a:t>
            </a:r>
          </a:p>
          <a:p>
            <a:r>
              <a:rPr lang="en-US" dirty="0"/>
              <a:t>sometimes accompanied by dancing</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488923" y="173625"/>
            <a:ext cx="4154787" cy="2901756"/>
          </a:xfrm>
          <a:prstGeom prst="rect">
            <a:avLst/>
          </a:prstGeom>
        </p:spPr>
      </p:pic>
    </p:spTree>
    <p:extLst>
      <p:ext uri="{BB962C8B-B14F-4D97-AF65-F5344CB8AC3E}">
        <p14:creationId xmlns:p14="http://schemas.microsoft.com/office/powerpoint/2010/main" val="6536143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Romance/love story</a:t>
            </a:r>
            <a:endParaRPr lang="en-US" dirty="0"/>
          </a:p>
        </p:txBody>
      </p:sp>
      <p:sp>
        <p:nvSpPr>
          <p:cNvPr id="3" name="Content Placeholder 2"/>
          <p:cNvSpPr>
            <a:spLocks noGrp="1"/>
          </p:cNvSpPr>
          <p:nvPr>
            <p:ph sz="quarter" idx="13"/>
          </p:nvPr>
        </p:nvSpPr>
        <p:spPr/>
        <p:txBody>
          <a:bodyPr/>
          <a:lstStyle/>
          <a:p>
            <a:r>
              <a:rPr lang="en-US" dirty="0"/>
              <a:t>emotion-driven </a:t>
            </a:r>
            <a:r>
              <a:rPr lang="en-US" dirty="0" smtClean="0"/>
              <a:t>stories</a:t>
            </a:r>
          </a:p>
          <a:p>
            <a:r>
              <a:rPr lang="en-US" dirty="0" smtClean="0"/>
              <a:t>focuses </a:t>
            </a:r>
            <a:r>
              <a:rPr lang="en-US" dirty="0"/>
              <a:t>on the relationship between the main characters of the story</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100000" l="14211" r="85000">
                        <a14:backgroundMark x1="43421" y1="79775" x2="43816" y2="83989"/>
                        <a14:backgroundMark x1="43684" y1="88483" x2="44079" y2="90449"/>
                        <a14:backgroundMark x1="43289" y1="95506" x2="46053" y2="92978"/>
                        <a14:backgroundMark x1="47105" y1="88483" x2="47632" y2="84831"/>
                        <a14:backgroundMark x1="65395" y1="89045" x2="73026" y2="95787"/>
                        <a14:backgroundMark x1="60395" y1="96910" x2="64342" y2="83427"/>
                        <a14:backgroundMark x1="60789" y1="93820" x2="59079" y2="99719"/>
                        <a14:backgroundMark x1="61184" y1="91011" x2="59079" y2="99719"/>
                        <a14:backgroundMark x1="41184" y1="59270" x2="41184" y2="59270"/>
                        <a14:backgroundMark x1="47632" y1="92697" x2="45526" y2="99719"/>
                        <a14:backgroundMark x1="23684" y1="86517" x2="25000" y2="91011"/>
                      </a14:backgroundRemoval>
                    </a14:imgEffect>
                  </a14:imgLayer>
                </a14:imgProps>
              </a:ext>
              <a:ext uri="{28A0092B-C50C-407E-A947-70E740481C1C}">
                <a14:useLocalDpi xmlns:a14="http://schemas.microsoft.com/office/drawing/2010/main" val="0"/>
              </a:ext>
            </a:extLst>
          </a:blip>
          <a:stretch>
            <a:fillRect/>
          </a:stretch>
        </p:blipFill>
        <p:spPr>
          <a:xfrm>
            <a:off x="7526172" y="2997215"/>
            <a:ext cx="5556968" cy="2603001"/>
          </a:xfrm>
          <a:prstGeom prst="rect">
            <a:avLst/>
          </a:prstGeom>
        </p:spPr>
      </p:pic>
    </p:spTree>
    <p:extLst>
      <p:ext uri="{BB962C8B-B14F-4D97-AF65-F5344CB8AC3E}">
        <p14:creationId xmlns:p14="http://schemas.microsoft.com/office/powerpoint/2010/main" val="16956914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Romantic comedy</a:t>
            </a:r>
            <a:endParaRPr lang="en-US" dirty="0"/>
          </a:p>
        </p:txBody>
      </p:sp>
      <p:sp>
        <p:nvSpPr>
          <p:cNvPr id="3" name="Content Placeholder 2"/>
          <p:cNvSpPr>
            <a:spLocks noGrp="1"/>
          </p:cNvSpPr>
          <p:nvPr>
            <p:ph sz="quarter" idx="13"/>
          </p:nvPr>
        </p:nvSpPr>
        <p:spPr/>
        <p:txBody>
          <a:bodyPr/>
          <a:lstStyle/>
          <a:p>
            <a:r>
              <a:rPr lang="en-US" dirty="0"/>
              <a:t>combines the romance genre with </a:t>
            </a:r>
            <a:r>
              <a:rPr lang="en-US" dirty="0" smtClean="0"/>
              <a:t>comedy</a:t>
            </a:r>
          </a:p>
          <a:p>
            <a:r>
              <a:rPr lang="en-US" dirty="0"/>
              <a:t>two or more </a:t>
            </a:r>
            <a:r>
              <a:rPr lang="en-US" dirty="0" smtClean="0"/>
              <a:t>individuals attempt </a:t>
            </a:r>
            <a:r>
              <a:rPr lang="en-US" dirty="0"/>
              <a:t>to deal with their romantic love</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94763" l="0" r="100000">
                        <a14:foregroundMark x1="13022" y1="9002" x2="14742" y2="21277"/>
                        <a14:foregroundMark x1="5651" y1="7201" x2="6388" y2="5565"/>
                        <a14:foregroundMark x1="39312" y1="37480" x2="43980" y2="43863"/>
                        <a14:foregroundMark x1="38575" y1="35516" x2="38575" y2="35516"/>
                        <a14:foregroundMark x1="38575" y1="35025" x2="39066" y2="32897"/>
                        <a14:foregroundMark x1="37101" y1="35679" x2="37101" y2="35679"/>
                        <a14:foregroundMark x1="36364" y1="35516" x2="38329" y2="35516"/>
                        <a14:foregroundMark x1="43980" y1="50082" x2="51597" y2="52864"/>
                      </a14:backgroundRemoval>
                    </a14:imgEffect>
                  </a14:imgLayer>
                </a14:imgProps>
              </a:ext>
              <a:ext uri="{28A0092B-C50C-407E-A947-70E740481C1C}">
                <a14:useLocalDpi xmlns:a14="http://schemas.microsoft.com/office/drawing/2010/main" val="0"/>
              </a:ext>
            </a:extLst>
          </a:blip>
          <a:stretch>
            <a:fillRect/>
          </a:stretch>
        </p:blipFill>
        <p:spPr>
          <a:xfrm flipH="1">
            <a:off x="8165505" y="204715"/>
            <a:ext cx="3559151" cy="5343099"/>
          </a:xfrm>
          <a:prstGeom prst="rect">
            <a:avLst/>
          </a:prstGeom>
        </p:spPr>
      </p:pic>
    </p:spTree>
    <p:extLst>
      <p:ext uri="{BB962C8B-B14F-4D97-AF65-F5344CB8AC3E}">
        <p14:creationId xmlns:p14="http://schemas.microsoft.com/office/powerpoint/2010/main" val="1390171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fiction</a:t>
            </a:r>
            <a:endParaRPr lang="en-US" dirty="0"/>
          </a:p>
        </p:txBody>
      </p:sp>
      <p:sp>
        <p:nvSpPr>
          <p:cNvPr id="3" name="Content Placeholder 2"/>
          <p:cNvSpPr>
            <a:spLocks noGrp="1"/>
          </p:cNvSpPr>
          <p:nvPr>
            <p:ph sz="quarter" idx="13"/>
          </p:nvPr>
        </p:nvSpPr>
        <p:spPr/>
        <p:txBody>
          <a:bodyPr anchor="t"/>
          <a:lstStyle/>
          <a:p>
            <a:r>
              <a:rPr lang="en-US" dirty="0">
                <a:solidFill>
                  <a:srgbClr val="C00000"/>
                </a:solidFill>
              </a:rPr>
              <a:t>computers</a:t>
            </a:r>
            <a:r>
              <a:rPr lang="en-US" dirty="0"/>
              <a:t> or </a:t>
            </a:r>
            <a:r>
              <a:rPr lang="en-US" dirty="0" smtClean="0">
                <a:solidFill>
                  <a:srgbClr val="C00000"/>
                </a:solidFill>
              </a:rPr>
              <a:t>machines</a:t>
            </a:r>
          </a:p>
          <a:p>
            <a:r>
              <a:rPr lang="en-US" dirty="0">
                <a:solidFill>
                  <a:srgbClr val="C00000"/>
                </a:solidFill>
              </a:rPr>
              <a:t>travel through space</a:t>
            </a:r>
            <a:r>
              <a:rPr lang="en-US" dirty="0"/>
              <a:t>, </a:t>
            </a:r>
            <a:r>
              <a:rPr lang="en-US" dirty="0">
                <a:solidFill>
                  <a:srgbClr val="C00000"/>
                </a:solidFill>
              </a:rPr>
              <a:t>time</a:t>
            </a:r>
            <a:r>
              <a:rPr lang="en-US" dirty="0"/>
              <a:t> or </a:t>
            </a:r>
            <a:r>
              <a:rPr lang="en-US" dirty="0">
                <a:solidFill>
                  <a:srgbClr val="C00000"/>
                </a:solidFill>
              </a:rPr>
              <a:t>alternate </a:t>
            </a:r>
            <a:r>
              <a:rPr lang="en-US" dirty="0" smtClean="0">
                <a:solidFill>
                  <a:srgbClr val="C00000"/>
                </a:solidFill>
              </a:rPr>
              <a:t>universes</a:t>
            </a:r>
          </a:p>
          <a:p>
            <a:r>
              <a:rPr lang="en-US" dirty="0">
                <a:solidFill>
                  <a:srgbClr val="C00000"/>
                </a:solidFill>
              </a:rPr>
              <a:t>alien</a:t>
            </a:r>
            <a:r>
              <a:rPr lang="en-US" dirty="0"/>
              <a:t> </a:t>
            </a:r>
            <a:r>
              <a:rPr lang="en-US" dirty="0" smtClean="0"/>
              <a:t>life-forms</a:t>
            </a:r>
          </a:p>
          <a:p>
            <a:r>
              <a:rPr lang="en-US" dirty="0" smtClean="0">
                <a:solidFill>
                  <a:srgbClr val="C00000"/>
                </a:solidFill>
              </a:rPr>
              <a:t>genetic</a:t>
            </a:r>
            <a:r>
              <a:rPr lang="en-US" dirty="0" smtClean="0"/>
              <a:t> </a:t>
            </a:r>
            <a:r>
              <a:rPr lang="en-US" dirty="0"/>
              <a:t>engineering</a:t>
            </a: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32200" y1="70870" x2="27000" y2="64476"/>
                        <a14:foregroundMark x1="30200" y1="72647" x2="27400" y2="58082"/>
                        <a14:foregroundMark x1="30800" y1="76021" x2="28600" y2="66252"/>
                        <a14:foregroundMark x1="27000" y1="56838" x2="26700" y2="38721"/>
                        <a14:foregroundMark x1="26900" y1="36412" x2="51400" y2="9414"/>
                        <a14:foregroundMark x1="66500" y1="17584" x2="71600" y2="36945"/>
                        <a14:foregroundMark x1="72400" y1="39432" x2="73100" y2="55773"/>
                        <a14:foregroundMark x1="73100" y1="57904" x2="71700" y2="70870"/>
                        <a14:foregroundMark x1="71300" y1="70870" x2="68300" y2="78330"/>
                      </a14:backgroundRemoval>
                    </a14:imgEffect>
                  </a14:imgLayer>
                </a14:imgProps>
              </a:ext>
              <a:ext uri="{28A0092B-C50C-407E-A947-70E740481C1C}">
                <a14:useLocalDpi xmlns:a14="http://schemas.microsoft.com/office/drawing/2010/main" val="0"/>
              </a:ext>
            </a:extLst>
          </a:blip>
          <a:srcRect l="1581" t="767" r="-1581" b="20692"/>
          <a:stretch/>
        </p:blipFill>
        <p:spPr>
          <a:xfrm>
            <a:off x="5617029" y="2778034"/>
            <a:ext cx="6382299" cy="2822182"/>
          </a:xfrm>
          <a:prstGeom prst="rect">
            <a:avLst/>
          </a:prstGeom>
        </p:spPr>
      </p:pic>
    </p:spTree>
    <p:extLst>
      <p:ext uri="{BB962C8B-B14F-4D97-AF65-F5344CB8AC3E}">
        <p14:creationId xmlns:p14="http://schemas.microsoft.com/office/powerpoint/2010/main" val="7618714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thriller</a:t>
            </a:r>
            <a:endParaRPr lang="en-US" dirty="0"/>
          </a:p>
        </p:txBody>
      </p:sp>
      <p:sp>
        <p:nvSpPr>
          <p:cNvPr id="3" name="Content Placeholder 2"/>
          <p:cNvSpPr>
            <a:spLocks noGrp="1"/>
          </p:cNvSpPr>
          <p:nvPr>
            <p:ph sz="quarter" idx="13"/>
          </p:nvPr>
        </p:nvSpPr>
        <p:spPr/>
        <p:txBody>
          <a:bodyPr anchor="t"/>
          <a:lstStyle/>
          <a:p>
            <a:r>
              <a:rPr lang="en-US" dirty="0"/>
              <a:t>a mix of </a:t>
            </a:r>
            <a:r>
              <a:rPr lang="en-US" dirty="0">
                <a:solidFill>
                  <a:srgbClr val="C00000"/>
                </a:solidFill>
              </a:rPr>
              <a:t>fear</a:t>
            </a:r>
            <a:r>
              <a:rPr lang="en-US" dirty="0"/>
              <a:t> and </a:t>
            </a:r>
            <a:r>
              <a:rPr lang="en-US" dirty="0" smtClean="0">
                <a:solidFill>
                  <a:srgbClr val="C00000"/>
                </a:solidFill>
              </a:rPr>
              <a:t>excitement</a:t>
            </a:r>
          </a:p>
          <a:p>
            <a:r>
              <a:rPr lang="en-US" dirty="0" smtClean="0"/>
              <a:t>has </a:t>
            </a:r>
            <a:r>
              <a:rPr lang="en-US" dirty="0"/>
              <a:t>traits from </a:t>
            </a:r>
            <a:r>
              <a:rPr lang="en-US" dirty="0" smtClean="0"/>
              <a:t>the action or adventure</a:t>
            </a:r>
            <a:r>
              <a:rPr lang="en-US" dirty="0"/>
              <a:t> </a:t>
            </a:r>
            <a:r>
              <a:rPr lang="en-US" dirty="0" smtClean="0"/>
              <a:t>genres</a:t>
            </a:r>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470731">
            <a:off x="6988474" y="2919781"/>
            <a:ext cx="4692479" cy="2371266"/>
          </a:xfrm>
          <a:prstGeom prst="rect">
            <a:avLst/>
          </a:prstGeom>
        </p:spPr>
      </p:pic>
    </p:spTree>
    <p:extLst>
      <p:ext uri="{BB962C8B-B14F-4D97-AF65-F5344CB8AC3E}">
        <p14:creationId xmlns:p14="http://schemas.microsoft.com/office/powerpoint/2010/main" val="34453010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 film</a:t>
            </a:r>
          </a:p>
        </p:txBody>
      </p:sp>
      <p:sp>
        <p:nvSpPr>
          <p:cNvPr id="3" name="Content Placeholder 2"/>
          <p:cNvSpPr>
            <a:spLocks noGrp="1"/>
          </p:cNvSpPr>
          <p:nvPr>
            <p:ph sz="quarter" idx="13"/>
          </p:nvPr>
        </p:nvSpPr>
        <p:spPr/>
        <p:txBody>
          <a:bodyPr/>
          <a:lstStyle/>
          <a:p>
            <a:r>
              <a:rPr lang="en-US" dirty="0"/>
              <a:t>typically about naval, air, or land </a:t>
            </a:r>
            <a:r>
              <a:rPr lang="en-US" dirty="0" smtClean="0"/>
              <a:t>battles</a:t>
            </a:r>
          </a:p>
          <a:p>
            <a:r>
              <a:rPr lang="en-US" dirty="0"/>
              <a:t>Includes combat, survival and escape, </a:t>
            </a:r>
            <a:r>
              <a:rPr lang="en-US" dirty="0" smtClean="0"/>
              <a:t>sacrifice etc.</a:t>
            </a:r>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100000" l="68086" r="100000"/>
                    </a14:imgEffect>
                  </a14:imgLayer>
                </a14:imgProps>
              </a:ext>
              <a:ext uri="{28A0092B-C50C-407E-A947-70E740481C1C}">
                <a14:useLocalDpi xmlns:a14="http://schemas.microsoft.com/office/drawing/2010/main" val="0"/>
              </a:ext>
            </a:extLst>
          </a:blip>
          <a:stretch>
            <a:fillRect/>
          </a:stretch>
        </p:blipFill>
        <p:spPr>
          <a:xfrm>
            <a:off x="1746913" y="-3897"/>
            <a:ext cx="9962867" cy="5604113"/>
          </a:xfrm>
          <a:prstGeom prst="rect">
            <a:avLst/>
          </a:prstGeom>
        </p:spPr>
      </p:pic>
    </p:spTree>
    <p:extLst>
      <p:ext uri="{BB962C8B-B14F-4D97-AF65-F5344CB8AC3E}">
        <p14:creationId xmlns:p14="http://schemas.microsoft.com/office/powerpoint/2010/main" val="33994172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Westerns</a:t>
            </a:r>
            <a:endParaRPr lang="en-US" dirty="0"/>
          </a:p>
        </p:txBody>
      </p:sp>
      <p:sp>
        <p:nvSpPr>
          <p:cNvPr id="3" name="Content Placeholder 2"/>
          <p:cNvSpPr>
            <a:spLocks noGrp="1"/>
          </p:cNvSpPr>
          <p:nvPr>
            <p:ph sz="quarter" idx="13"/>
          </p:nvPr>
        </p:nvSpPr>
        <p:spPr/>
        <p:txBody>
          <a:bodyPr/>
          <a:lstStyle/>
          <a:p>
            <a:r>
              <a:rPr lang="en-US" dirty="0" smtClean="0"/>
              <a:t>Stories are set in American West</a:t>
            </a:r>
          </a:p>
          <a:p>
            <a:r>
              <a:rPr lang="en-US" dirty="0"/>
              <a:t>between the time of the Civil war and the early twentieth century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3498" y="2536875"/>
            <a:ext cx="3173905" cy="3173905"/>
          </a:xfrm>
          <a:prstGeom prst="rect">
            <a:avLst/>
          </a:prstGeom>
        </p:spPr>
      </p:pic>
    </p:spTree>
    <p:extLst>
      <p:ext uri="{BB962C8B-B14F-4D97-AF65-F5344CB8AC3E}">
        <p14:creationId xmlns:p14="http://schemas.microsoft.com/office/powerpoint/2010/main" val="39077433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97" y="1365069"/>
            <a:ext cx="11852365" cy="3738154"/>
          </a:xfrm>
        </p:spPr>
        <p:txBody>
          <a:bodyPr>
            <a:normAutofit/>
          </a:bodyPr>
          <a:lstStyle/>
          <a:p>
            <a:r>
              <a:rPr lang="en-US" sz="9600" dirty="0" smtClean="0"/>
              <a:t>Thanks for watching</a:t>
            </a:r>
            <a:endParaRPr lang="en-US" sz="96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855" t="30498" r="-124" b="133"/>
          <a:stretch/>
        </p:blipFill>
        <p:spPr>
          <a:xfrm>
            <a:off x="2394145" y="1841794"/>
            <a:ext cx="7056293" cy="4613503"/>
          </a:xfrm>
          <a:prstGeom prst="rect">
            <a:avLst/>
          </a:prstGeom>
          <a:solidFill>
            <a:schemeClr val="bg1"/>
          </a:solidFill>
        </p:spPr>
      </p:pic>
      <p:sp>
        <p:nvSpPr>
          <p:cNvPr id="6" name="TextBox 5"/>
          <p:cNvSpPr txBox="1"/>
          <p:nvPr/>
        </p:nvSpPr>
        <p:spPr>
          <a:xfrm>
            <a:off x="4145871" y="2938647"/>
            <a:ext cx="4261282" cy="369332"/>
          </a:xfrm>
          <a:prstGeom prst="rect">
            <a:avLst/>
          </a:prstGeom>
          <a:noFill/>
        </p:spPr>
        <p:txBody>
          <a:bodyPr wrap="square" rtlCol="0">
            <a:spAutoFit/>
          </a:bodyPr>
          <a:lstStyle/>
          <a:p>
            <a:r>
              <a:rPr lang="en-US" dirty="0" smtClean="0">
                <a:solidFill>
                  <a:schemeClr val="bg1"/>
                </a:solidFill>
              </a:rPr>
              <a:t>Types of Films</a:t>
            </a:r>
            <a:endParaRPr lang="en-US" dirty="0">
              <a:solidFill>
                <a:schemeClr val="bg1"/>
              </a:solidFill>
            </a:endParaRPr>
          </a:p>
        </p:txBody>
      </p:sp>
      <p:sp>
        <p:nvSpPr>
          <p:cNvPr id="7" name="TextBox 6"/>
          <p:cNvSpPr txBox="1"/>
          <p:nvPr/>
        </p:nvSpPr>
        <p:spPr>
          <a:xfrm>
            <a:off x="4909351" y="3799643"/>
            <a:ext cx="3835154" cy="369332"/>
          </a:xfrm>
          <a:prstGeom prst="rect">
            <a:avLst/>
          </a:prstGeom>
          <a:noFill/>
        </p:spPr>
        <p:txBody>
          <a:bodyPr wrap="square" rtlCol="0">
            <a:spAutoFit/>
          </a:bodyPr>
          <a:lstStyle/>
          <a:p>
            <a:r>
              <a:rPr lang="en-US" dirty="0" err="1" smtClean="0">
                <a:solidFill>
                  <a:schemeClr val="bg1"/>
                </a:solidFill>
              </a:rPr>
              <a:t>Povilas</a:t>
            </a:r>
            <a:r>
              <a:rPr lang="en-US" dirty="0" smtClean="0">
                <a:solidFill>
                  <a:schemeClr val="bg1"/>
                </a:solidFill>
              </a:rPr>
              <a:t> </a:t>
            </a:r>
            <a:r>
              <a:rPr lang="en-US" dirty="0" err="1" smtClean="0">
                <a:solidFill>
                  <a:schemeClr val="bg1"/>
                </a:solidFill>
              </a:rPr>
              <a:t>Tamulis</a:t>
            </a:r>
            <a:r>
              <a:rPr lang="en-US" dirty="0" smtClean="0">
                <a:solidFill>
                  <a:schemeClr val="bg1"/>
                </a:solidFill>
              </a:rPr>
              <a:t> and </a:t>
            </a:r>
            <a:r>
              <a:rPr lang="en-US" dirty="0" err="1" smtClean="0">
                <a:solidFill>
                  <a:schemeClr val="bg1"/>
                </a:solidFill>
              </a:rPr>
              <a:t>Rytis</a:t>
            </a:r>
            <a:r>
              <a:rPr lang="en-US" dirty="0" smtClean="0">
                <a:solidFill>
                  <a:schemeClr val="bg1"/>
                </a:solidFill>
              </a:rPr>
              <a:t> </a:t>
            </a:r>
            <a:r>
              <a:rPr lang="en-US" dirty="0" err="1" smtClean="0">
                <a:solidFill>
                  <a:schemeClr val="bg1"/>
                </a:solidFill>
              </a:rPr>
              <a:t>Skipskys</a:t>
            </a:r>
            <a:endParaRPr lang="en-US" dirty="0">
              <a:solidFill>
                <a:schemeClr val="bg1"/>
              </a:solidFill>
            </a:endParaRPr>
          </a:p>
        </p:txBody>
      </p:sp>
      <p:sp>
        <p:nvSpPr>
          <p:cNvPr id="8" name="TextBox 7"/>
          <p:cNvSpPr txBox="1"/>
          <p:nvPr/>
        </p:nvSpPr>
        <p:spPr>
          <a:xfrm>
            <a:off x="3062796" y="5717219"/>
            <a:ext cx="1491449" cy="369332"/>
          </a:xfrm>
          <a:prstGeom prst="rect">
            <a:avLst/>
          </a:prstGeom>
          <a:noFill/>
        </p:spPr>
        <p:txBody>
          <a:bodyPr wrap="square" rtlCol="0">
            <a:spAutoFit/>
          </a:bodyPr>
          <a:lstStyle/>
          <a:p>
            <a:r>
              <a:rPr lang="en-US" dirty="0" smtClean="0">
                <a:solidFill>
                  <a:schemeClr val="bg1"/>
                </a:solidFill>
              </a:rPr>
              <a:t>May, 2017</a:t>
            </a:r>
            <a:endParaRPr lang="en-US" dirty="0">
              <a:solidFill>
                <a:schemeClr val="bg1"/>
              </a:solidFill>
            </a:endParaRPr>
          </a:p>
        </p:txBody>
      </p:sp>
      <p:sp>
        <p:nvSpPr>
          <p:cNvPr id="9" name="TextBox 8"/>
          <p:cNvSpPr txBox="1"/>
          <p:nvPr/>
        </p:nvSpPr>
        <p:spPr>
          <a:xfrm>
            <a:off x="5078028" y="5717219"/>
            <a:ext cx="1455937" cy="369332"/>
          </a:xfrm>
          <a:prstGeom prst="rect">
            <a:avLst/>
          </a:prstGeom>
          <a:noFill/>
        </p:spPr>
        <p:txBody>
          <a:bodyPr wrap="square" rtlCol="0">
            <a:spAutoFit/>
          </a:bodyPr>
          <a:lstStyle/>
          <a:p>
            <a:r>
              <a:rPr lang="en-US" dirty="0" smtClean="0">
                <a:solidFill>
                  <a:schemeClr val="bg1"/>
                </a:solidFill>
              </a:rPr>
              <a:t>Films</a:t>
            </a:r>
            <a:endParaRPr lang="en-US" dirty="0">
              <a:solidFill>
                <a:schemeClr val="bg1"/>
              </a:solidFill>
            </a:endParaRPr>
          </a:p>
        </p:txBody>
      </p:sp>
      <p:sp>
        <p:nvSpPr>
          <p:cNvPr id="10" name="TextBox 9"/>
          <p:cNvSpPr txBox="1"/>
          <p:nvPr/>
        </p:nvSpPr>
        <p:spPr>
          <a:xfrm>
            <a:off x="7057748" y="5717219"/>
            <a:ext cx="1686757" cy="369332"/>
          </a:xfrm>
          <a:prstGeom prst="rect">
            <a:avLst/>
          </a:prstGeom>
          <a:noFill/>
        </p:spPr>
        <p:txBody>
          <a:bodyPr wrap="square" rtlCol="0">
            <a:spAutoFit/>
          </a:bodyPr>
          <a:lstStyle/>
          <a:p>
            <a:r>
              <a:rPr lang="en-US" dirty="0" smtClean="0">
                <a:solidFill>
                  <a:schemeClr val="bg1"/>
                </a:solidFill>
              </a:rPr>
              <a:t>3</a:t>
            </a:r>
            <a:endParaRPr lang="en-US" dirty="0">
              <a:solidFill>
                <a:schemeClr val="bg1"/>
              </a:solidFill>
            </a:endParaRPr>
          </a:p>
        </p:txBody>
      </p:sp>
      <p:sp>
        <p:nvSpPr>
          <p:cNvPr id="11" name="TextBox 10"/>
          <p:cNvSpPr txBox="1"/>
          <p:nvPr/>
        </p:nvSpPr>
        <p:spPr>
          <a:xfrm>
            <a:off x="4687409" y="4500042"/>
            <a:ext cx="2121763" cy="369332"/>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p:txBody>
      </p:sp>
      <p:pic>
        <p:nvPicPr>
          <p:cNvPr id="26" name="Content Placeholder 25"/>
          <p:cNvPicPr>
            <a:picLocks noGrp="1" noChangeAspect="1"/>
          </p:cNvPicPr>
          <p:nvPr>
            <p:ph sz="quarter" idx="13"/>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5244" y="-160953"/>
            <a:ext cx="14124727" cy="2865751"/>
          </a:xfrm>
        </p:spPr>
      </p:pic>
    </p:spTree>
    <p:extLst>
      <p:ext uri="{BB962C8B-B14F-4D97-AF65-F5344CB8AC3E}">
        <p14:creationId xmlns:p14="http://schemas.microsoft.com/office/powerpoint/2010/main" val="32960060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500"/>
                                        <p:tgtEl>
                                          <p:spTgt spid="11">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par>
                          <p:cTn id="29" fill="hold">
                            <p:stCondLst>
                              <p:cond delay="500"/>
                            </p:stCondLst>
                            <p:childTnLst>
                              <p:par>
                                <p:cTn id="30" presetID="8" presetClass="emph" presetSubtype="0" fill="hold" nodeType="afterEffect">
                                  <p:stCondLst>
                                    <p:cond delay="1000"/>
                                  </p:stCondLst>
                                  <p:childTnLst>
                                    <p:animRot by="600000">
                                      <p:cBhvr>
                                        <p:cTn id="31" dur="200" fill="hold"/>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Mazeikiai</a:t>
            </a:r>
            <a:r>
              <a:rPr lang="en-US" dirty="0" smtClean="0"/>
              <a:t> </a:t>
            </a:r>
            <a:r>
              <a:rPr lang="en-US" dirty="0" err="1" smtClean="0"/>
              <a:t>Gabijos</a:t>
            </a:r>
            <a:r>
              <a:rPr lang="en-US" dirty="0" smtClean="0"/>
              <a:t> gymnasium, </a:t>
            </a:r>
            <a:r>
              <a:rPr lang="en-US" smtClean="0"/>
              <a:t>lt</a:t>
            </a:r>
            <a:endParaRPr lang="en-US" dirty="0"/>
          </a:p>
        </p:txBody>
      </p:sp>
      <p:pic>
        <p:nvPicPr>
          <p:cNvPr id="4" name="Content Placeholder 3" descr="Erasmus logo.png"/>
          <p:cNvPicPr>
            <a:picLocks noGrp="1" noChangeAspect="1"/>
          </p:cNvPicPr>
          <p:nvPr>
            <p:ph sz="quarter" idx="13"/>
          </p:nvPr>
        </p:nvPicPr>
        <p:blipFill>
          <a:blip r:embed="rId2"/>
          <a:stretch>
            <a:fillRect/>
          </a:stretch>
        </p:blipFill>
        <p:spPr>
          <a:xfrm>
            <a:off x="2638268" y="2113614"/>
            <a:ext cx="6460761" cy="3177914"/>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t>Crime</a:t>
            </a:r>
            <a:endParaRPr lang="en-US" dirty="0"/>
          </a:p>
        </p:txBody>
      </p:sp>
      <p:sp>
        <p:nvSpPr>
          <p:cNvPr id="3" name="Content Placeholder 2"/>
          <p:cNvSpPr>
            <a:spLocks noGrp="1"/>
          </p:cNvSpPr>
          <p:nvPr>
            <p:ph sz="quarter" idx="13"/>
          </p:nvPr>
        </p:nvSpPr>
        <p:spPr/>
        <p:txBody>
          <a:bodyPr anchor="t"/>
          <a:lstStyle/>
          <a:p>
            <a:r>
              <a:rPr lang="en-US" dirty="0">
                <a:solidFill>
                  <a:srgbClr val="C00000"/>
                </a:solidFill>
              </a:rPr>
              <a:t>crime</a:t>
            </a:r>
            <a:r>
              <a:rPr lang="en-US" dirty="0"/>
              <a:t> that is being committed or was committed</a:t>
            </a:r>
          </a:p>
          <a:p>
            <a:r>
              <a:rPr lang="en-US" dirty="0" smtClean="0"/>
              <a:t>Often falls into the action or adventure genres</a:t>
            </a:r>
          </a:p>
        </p:txBody>
      </p:sp>
    </p:spTree>
    <p:extLst>
      <p:ext uri="{BB962C8B-B14F-4D97-AF65-F5344CB8AC3E}">
        <p14:creationId xmlns:p14="http://schemas.microsoft.com/office/powerpoint/2010/main" val="21793523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Detective</a:t>
            </a:r>
            <a:endParaRPr lang="en-US" dirty="0"/>
          </a:p>
        </p:txBody>
      </p:sp>
      <p:sp>
        <p:nvSpPr>
          <p:cNvPr id="3" name="Content Placeholder 2"/>
          <p:cNvSpPr>
            <a:spLocks noGrp="1"/>
          </p:cNvSpPr>
          <p:nvPr>
            <p:ph sz="quarter" idx="13"/>
          </p:nvPr>
        </p:nvSpPr>
        <p:spPr/>
        <p:txBody>
          <a:bodyPr/>
          <a:lstStyle/>
          <a:p>
            <a:r>
              <a:rPr lang="en-US" dirty="0"/>
              <a:t>A story about a </a:t>
            </a:r>
            <a:r>
              <a:rPr lang="en-US" dirty="0" smtClean="0"/>
              <a:t>detective, </a:t>
            </a:r>
            <a:r>
              <a:rPr lang="en-US" dirty="0"/>
              <a:t>either professional or amateur</a:t>
            </a:r>
            <a:endParaRPr lang="en-US" dirty="0" smtClean="0"/>
          </a:p>
          <a:p>
            <a:r>
              <a:rPr lang="en-US" dirty="0" smtClean="0"/>
              <a:t>Protagonist </a:t>
            </a:r>
            <a:r>
              <a:rPr lang="en-US" dirty="0"/>
              <a:t>must figure out who committed the </a:t>
            </a:r>
            <a:r>
              <a:rPr lang="en-US" dirty="0" smtClean="0"/>
              <a:t>crime</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162746" y="1503838"/>
            <a:ext cx="1917761" cy="2911212"/>
          </a:xfrm>
          <a:prstGeom prst="rect">
            <a:avLst/>
          </a:prstGeom>
        </p:spPr>
      </p:pic>
    </p:spTree>
    <p:extLst>
      <p:ext uri="{BB962C8B-B14F-4D97-AF65-F5344CB8AC3E}">
        <p14:creationId xmlns:p14="http://schemas.microsoft.com/office/powerpoint/2010/main" val="7433728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a:t>
            </a:r>
            <a:endParaRPr lang="en-US" dirty="0"/>
          </a:p>
        </p:txBody>
      </p:sp>
      <p:sp>
        <p:nvSpPr>
          <p:cNvPr id="3" name="Content Placeholder 2"/>
          <p:cNvSpPr>
            <a:spLocks noGrp="1"/>
          </p:cNvSpPr>
          <p:nvPr>
            <p:ph sz="quarter" idx="13"/>
          </p:nvPr>
        </p:nvSpPr>
        <p:spPr/>
        <p:txBody>
          <a:bodyPr/>
          <a:lstStyle/>
          <a:p>
            <a:r>
              <a:rPr lang="en-US" dirty="0" smtClean="0"/>
              <a:t>A story about mass peril</a:t>
            </a:r>
          </a:p>
          <a:p>
            <a:r>
              <a:rPr lang="en-US" dirty="0" smtClean="0"/>
              <a:t>Protagonist’s job is to survive</a:t>
            </a:r>
          </a:p>
          <a:p>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667" b="100000" l="2712" r="100000"/>
                    </a14:imgEffect>
                  </a14:imgLayer>
                </a14:imgProps>
              </a:ext>
              <a:ext uri="{28A0092B-C50C-407E-A947-70E740481C1C}">
                <a14:useLocalDpi xmlns:a14="http://schemas.microsoft.com/office/drawing/2010/main" val="0"/>
              </a:ext>
            </a:extLst>
          </a:blip>
          <a:stretch>
            <a:fillRect/>
          </a:stretch>
        </p:blipFill>
        <p:spPr>
          <a:xfrm>
            <a:off x="5883153" y="2501340"/>
            <a:ext cx="6094455" cy="3098876"/>
          </a:xfrm>
          <a:prstGeom prst="rect">
            <a:avLst/>
          </a:prstGeom>
        </p:spPr>
      </p:pic>
    </p:spTree>
    <p:extLst>
      <p:ext uri="{BB962C8B-B14F-4D97-AF65-F5344CB8AC3E}">
        <p14:creationId xmlns:p14="http://schemas.microsoft.com/office/powerpoint/2010/main" val="2897596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Documentary</a:t>
            </a:r>
            <a:endParaRPr lang="en-US" dirty="0"/>
          </a:p>
        </p:txBody>
      </p:sp>
      <p:sp>
        <p:nvSpPr>
          <p:cNvPr id="3" name="Content Placeholder 2"/>
          <p:cNvSpPr>
            <a:spLocks noGrp="1"/>
          </p:cNvSpPr>
          <p:nvPr>
            <p:ph sz="quarter" idx="13"/>
          </p:nvPr>
        </p:nvSpPr>
        <p:spPr/>
        <p:txBody>
          <a:bodyPr/>
          <a:lstStyle/>
          <a:p>
            <a:r>
              <a:rPr lang="en-US" dirty="0" smtClean="0"/>
              <a:t>Nonfictional motion picture</a:t>
            </a:r>
          </a:p>
          <a:p>
            <a:r>
              <a:rPr lang="en-US" dirty="0" smtClean="0"/>
              <a:t>Documents some aspect of reality</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396804" y="3111689"/>
            <a:ext cx="3797748" cy="2911607"/>
          </a:xfrm>
          <a:prstGeom prst="rect">
            <a:avLst/>
          </a:prstGeom>
        </p:spPr>
      </p:pic>
    </p:spTree>
    <p:extLst>
      <p:ext uri="{BB962C8B-B14F-4D97-AF65-F5344CB8AC3E}">
        <p14:creationId xmlns:p14="http://schemas.microsoft.com/office/powerpoint/2010/main" val="19308523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637054" y="3187337"/>
            <a:ext cx="3642104" cy="2743719"/>
          </a:xfrm>
          <a:prstGeom prst="rect">
            <a:avLst/>
          </a:prstGeom>
        </p:spPr>
      </p:pic>
      <p:sp>
        <p:nvSpPr>
          <p:cNvPr id="2" name="Title 1"/>
          <p:cNvSpPr>
            <a:spLocks noGrp="1"/>
          </p:cNvSpPr>
          <p:nvPr>
            <p:ph type="title"/>
          </p:nvPr>
        </p:nvSpPr>
        <p:spPr/>
        <p:txBody>
          <a:bodyPr/>
          <a:lstStyle/>
          <a:p>
            <a:r>
              <a:rPr lang="en-US" dirty="0" smtClean="0"/>
              <a:t>Drama</a:t>
            </a:r>
            <a:endParaRPr lang="en-US" dirty="0"/>
          </a:p>
        </p:txBody>
      </p:sp>
      <p:sp>
        <p:nvSpPr>
          <p:cNvPr id="3" name="Content Placeholder 2"/>
          <p:cNvSpPr>
            <a:spLocks noGrp="1"/>
          </p:cNvSpPr>
          <p:nvPr>
            <p:ph sz="quarter" idx="13"/>
          </p:nvPr>
        </p:nvSpPr>
        <p:spPr/>
        <p:txBody>
          <a:bodyPr anchor="t"/>
          <a:lstStyle/>
          <a:p>
            <a:r>
              <a:rPr lang="en-US" dirty="0" smtClean="0"/>
              <a:t>narrative</a:t>
            </a:r>
            <a:r>
              <a:rPr lang="en-US" dirty="0"/>
              <a:t> </a:t>
            </a:r>
            <a:r>
              <a:rPr lang="en-US" dirty="0" smtClean="0"/>
              <a:t>fiction</a:t>
            </a:r>
          </a:p>
          <a:p>
            <a:r>
              <a:rPr lang="en-US" dirty="0" smtClean="0"/>
              <a:t>intended </a:t>
            </a:r>
            <a:r>
              <a:rPr lang="en-US" dirty="0"/>
              <a:t>to be more </a:t>
            </a:r>
            <a:r>
              <a:rPr lang="en-US" dirty="0">
                <a:solidFill>
                  <a:srgbClr val="C00000"/>
                </a:solidFill>
              </a:rPr>
              <a:t>serious</a:t>
            </a:r>
            <a:r>
              <a:rPr lang="en-US" dirty="0"/>
              <a:t> than </a:t>
            </a:r>
            <a:r>
              <a:rPr lang="en-US" dirty="0" smtClean="0"/>
              <a:t>humorous</a:t>
            </a:r>
            <a:r>
              <a:rPr lang="en-US" dirty="0"/>
              <a:t> in tone</a:t>
            </a:r>
          </a:p>
        </p:txBody>
      </p:sp>
    </p:spTree>
    <p:extLst>
      <p:ext uri="{BB962C8B-B14F-4D97-AF65-F5344CB8AC3E}">
        <p14:creationId xmlns:p14="http://schemas.microsoft.com/office/powerpoint/2010/main" val="9878026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Epics/historical</a:t>
            </a:r>
            <a:endParaRPr lang="en-US" dirty="0"/>
          </a:p>
        </p:txBody>
      </p:sp>
      <p:sp>
        <p:nvSpPr>
          <p:cNvPr id="3" name="Content Placeholder 2"/>
          <p:cNvSpPr>
            <a:spLocks noGrp="1"/>
          </p:cNvSpPr>
          <p:nvPr>
            <p:ph sz="quarter" idx="13"/>
          </p:nvPr>
        </p:nvSpPr>
        <p:spPr/>
        <p:txBody>
          <a:bodyPr/>
          <a:lstStyle/>
          <a:p>
            <a:r>
              <a:rPr lang="en-US" dirty="0"/>
              <a:t>recreate a historical or imagined </a:t>
            </a:r>
            <a:r>
              <a:rPr lang="en-US" dirty="0" smtClean="0"/>
              <a:t>event</a:t>
            </a:r>
          </a:p>
          <a:p>
            <a:r>
              <a:rPr lang="en-US" dirty="0"/>
              <a:t>with an extravagant setting and lavish costumes</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100000" l="23469" r="82959"/>
                    </a14:imgEffect>
                  </a14:imgLayer>
                </a14:imgProps>
              </a:ext>
              <a:ext uri="{28A0092B-C50C-407E-A947-70E740481C1C}">
                <a14:useLocalDpi xmlns:a14="http://schemas.microsoft.com/office/drawing/2010/main" val="0"/>
              </a:ext>
            </a:extLst>
          </a:blip>
          <a:stretch>
            <a:fillRect/>
          </a:stretch>
        </p:blipFill>
        <p:spPr>
          <a:xfrm flipH="1">
            <a:off x="6610736" y="2093856"/>
            <a:ext cx="6236357" cy="3506360"/>
          </a:xfrm>
          <a:prstGeom prst="rect">
            <a:avLst/>
          </a:prstGeom>
        </p:spPr>
      </p:pic>
    </p:spTree>
    <p:extLst>
      <p:ext uri="{BB962C8B-B14F-4D97-AF65-F5344CB8AC3E}">
        <p14:creationId xmlns:p14="http://schemas.microsoft.com/office/powerpoint/2010/main" val="18030104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Fantasy</a:t>
            </a:r>
            <a:endParaRPr lang="en-US" dirty="0"/>
          </a:p>
        </p:txBody>
      </p:sp>
      <p:sp>
        <p:nvSpPr>
          <p:cNvPr id="3" name="Content Placeholder 2"/>
          <p:cNvSpPr>
            <a:spLocks noGrp="1"/>
          </p:cNvSpPr>
          <p:nvPr>
            <p:ph sz="quarter" idx="13"/>
          </p:nvPr>
        </p:nvSpPr>
        <p:spPr/>
        <p:txBody>
          <a:bodyPr anchor="t"/>
          <a:lstStyle/>
          <a:p>
            <a:r>
              <a:rPr lang="en-US" dirty="0"/>
              <a:t>about </a:t>
            </a:r>
            <a:r>
              <a:rPr lang="en-US" dirty="0">
                <a:solidFill>
                  <a:srgbClr val="C00000"/>
                </a:solidFill>
              </a:rPr>
              <a:t>magic</a:t>
            </a:r>
            <a:r>
              <a:rPr lang="en-US" dirty="0"/>
              <a:t> or </a:t>
            </a:r>
            <a:r>
              <a:rPr lang="en-US" dirty="0">
                <a:solidFill>
                  <a:srgbClr val="C00000"/>
                </a:solidFill>
              </a:rPr>
              <a:t>supernatural forces</a:t>
            </a:r>
            <a:r>
              <a:rPr lang="en-US" dirty="0"/>
              <a: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8973" y="1601600"/>
            <a:ext cx="2155992" cy="3772985"/>
          </a:xfrm>
          <a:prstGeom prst="rect">
            <a:avLst/>
          </a:prstGeom>
        </p:spPr>
      </p:pic>
    </p:spTree>
    <p:extLst>
      <p:ext uri="{BB962C8B-B14F-4D97-AF65-F5344CB8AC3E}">
        <p14:creationId xmlns:p14="http://schemas.microsoft.com/office/powerpoint/2010/main" val="7124311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Horror</a:t>
            </a:r>
            <a:endParaRPr lang="en-US" dirty="0"/>
          </a:p>
        </p:txBody>
      </p:sp>
      <p:sp>
        <p:nvSpPr>
          <p:cNvPr id="3" name="Content Placeholder 2"/>
          <p:cNvSpPr>
            <a:spLocks noGrp="1"/>
          </p:cNvSpPr>
          <p:nvPr>
            <p:ph sz="quarter" idx="13"/>
          </p:nvPr>
        </p:nvSpPr>
        <p:spPr/>
        <p:txBody>
          <a:bodyPr/>
          <a:lstStyle/>
          <a:p>
            <a:r>
              <a:rPr lang="en-US" dirty="0" smtClean="0"/>
              <a:t>Has to </a:t>
            </a:r>
            <a:r>
              <a:rPr lang="en-US" dirty="0">
                <a:solidFill>
                  <a:srgbClr val="C00000"/>
                </a:solidFill>
              </a:rPr>
              <a:t>scare</a:t>
            </a:r>
            <a:r>
              <a:rPr lang="en-US" dirty="0"/>
              <a:t> or frighten the </a:t>
            </a:r>
            <a:r>
              <a:rPr lang="en-US" dirty="0" smtClean="0"/>
              <a:t>audience</a:t>
            </a:r>
          </a:p>
          <a:p>
            <a:pPr marL="0" indent="0">
              <a:buNone/>
            </a:pPr>
            <a:r>
              <a:rPr lang="en-US" dirty="0" smtClean="0"/>
              <a:t>Varieties of horror movies:</a:t>
            </a:r>
          </a:p>
          <a:p>
            <a:pPr marL="457200" indent="-457200">
              <a:buFont typeface="+mj-lt"/>
              <a:buAutoNum type="arabicPeriod"/>
            </a:pPr>
            <a:r>
              <a:rPr lang="en-US" dirty="0" smtClean="0"/>
              <a:t>“Mundanely gruesome”</a:t>
            </a:r>
          </a:p>
          <a:p>
            <a:pPr marL="457200" indent="-457200">
              <a:buFont typeface="+mj-lt"/>
              <a:buAutoNum type="arabicPeriod"/>
            </a:pPr>
            <a:r>
              <a:rPr lang="en-US" dirty="0" smtClean="0"/>
              <a:t>“Weird tale”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4537" y="3161816"/>
            <a:ext cx="2438400" cy="2438400"/>
          </a:xfrm>
          <a:prstGeom prst="rect">
            <a:avLst/>
          </a:prstGeom>
        </p:spPr>
      </p:pic>
    </p:spTree>
    <p:extLst>
      <p:ext uri="{BB962C8B-B14F-4D97-AF65-F5344CB8AC3E}">
        <p14:creationId xmlns:p14="http://schemas.microsoft.com/office/powerpoint/2010/main" val="33259965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674</TotalTime>
  <Words>422</Words>
  <Application>Microsoft Office PowerPoint</Application>
  <PresentationFormat>Widescreen</PresentationFormat>
  <Paragraphs>98</Paragraphs>
  <Slides>19</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Impact</vt:lpstr>
      <vt:lpstr>Main Event</vt:lpstr>
      <vt:lpstr> Types of Films</vt:lpstr>
      <vt:lpstr>Crime</vt:lpstr>
      <vt:lpstr>Detective</vt:lpstr>
      <vt:lpstr>Disaster</vt:lpstr>
      <vt:lpstr>Documentary</vt:lpstr>
      <vt:lpstr>Drama</vt:lpstr>
      <vt:lpstr>Epics/historical</vt:lpstr>
      <vt:lpstr>Fantasy</vt:lpstr>
      <vt:lpstr>Horror</vt:lpstr>
      <vt:lpstr>Martial arts</vt:lpstr>
      <vt:lpstr>Musicals/dance</vt:lpstr>
      <vt:lpstr>Romance/love story</vt:lpstr>
      <vt:lpstr>Romantic comedy</vt:lpstr>
      <vt:lpstr>Science fiction</vt:lpstr>
      <vt:lpstr>thriller</vt:lpstr>
      <vt:lpstr>War film</vt:lpstr>
      <vt:lpstr>Westerns</vt:lpstr>
      <vt:lpstr>Thanks for watching</vt:lpstr>
      <vt:lpstr>Mazeikiai Gabijos gymnasium, lt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Films</dc:title>
  <dc:creator>Šarūnas Pocevičius</dc:creator>
  <cp:lastModifiedBy>lenovo</cp:lastModifiedBy>
  <cp:revision>55</cp:revision>
  <dcterms:created xsi:type="dcterms:W3CDTF">2017-03-15T17:38:18Z</dcterms:created>
  <dcterms:modified xsi:type="dcterms:W3CDTF">2017-05-17T20:37:30Z</dcterms:modified>
</cp:coreProperties>
</file>