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308" r:id="rId3"/>
    <p:sldId id="309" r:id="rId4"/>
    <p:sldId id="310" r:id="rId5"/>
    <p:sldId id="257" r:id="rId6"/>
    <p:sldId id="311" r:id="rId7"/>
    <p:sldId id="258" r:id="rId8"/>
    <p:sldId id="259" r:id="rId9"/>
    <p:sldId id="295" r:id="rId10"/>
    <p:sldId id="296" r:id="rId11"/>
    <p:sldId id="297"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230" autoAdjust="0"/>
  </p:normalViewPr>
  <p:slideViewPr>
    <p:cSldViewPr snapToGrid="0">
      <p:cViewPr varScale="1">
        <p:scale>
          <a:sx n="45" d="100"/>
          <a:sy n="45" d="100"/>
        </p:scale>
        <p:origin x="1662"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97E41-F4D6-4A05-B18E-0A18709E3C32}" type="datetimeFigureOut">
              <a:rPr lang="en-US" smtClean="0"/>
              <a:pPr/>
              <a:t>5/17/2017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14F1C-B32D-474D-AD5A-CFB2413E1B26}" type="slidenum">
              <a:rPr lang="en-US" smtClean="0"/>
              <a:pPr/>
              <a:t>‹#›</a:t>
            </a:fld>
            <a:endParaRPr lang="en-US"/>
          </a:p>
        </p:txBody>
      </p:sp>
    </p:spTree>
    <p:extLst>
      <p:ext uri="{BB962C8B-B14F-4D97-AF65-F5344CB8AC3E}">
        <p14:creationId xmlns:p14="http://schemas.microsoft.com/office/powerpoint/2010/main" val="289005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5</a:t>
            </a:fld>
            <a:endParaRPr lang="en-US"/>
          </a:p>
        </p:txBody>
      </p:sp>
    </p:spTree>
    <p:extLst>
      <p:ext uri="{BB962C8B-B14F-4D97-AF65-F5344CB8AC3E}">
        <p14:creationId xmlns:p14="http://schemas.microsoft.com/office/powerpoint/2010/main" val="1405540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6</a:t>
            </a:fld>
            <a:endParaRPr lang="en-US"/>
          </a:p>
        </p:txBody>
      </p:sp>
    </p:spTree>
    <p:extLst>
      <p:ext uri="{BB962C8B-B14F-4D97-AF65-F5344CB8AC3E}">
        <p14:creationId xmlns:p14="http://schemas.microsoft.com/office/powerpoint/2010/main" val="140554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t>
            </a:r>
            <a:r>
              <a:rPr lang="en-US" sz="1200" b="0" i="0" u="none" strike="noStrike" kern="1200" dirty="0" smtClean="0">
                <a:solidFill>
                  <a:schemeClr val="tx1"/>
                </a:solidFill>
                <a:effectLst/>
                <a:latin typeface="+mn-lt"/>
                <a:ea typeface="+mn-ea"/>
                <a:cs typeface="+mn-cs"/>
              </a:rPr>
              <a:t>action</a:t>
            </a:r>
            <a:r>
              <a:rPr lang="en-US" sz="1200" b="0" i="0" kern="1200" dirty="0" smtClean="0">
                <a:solidFill>
                  <a:schemeClr val="tx1"/>
                </a:solidFill>
                <a:effectLst/>
                <a:latin typeface="+mn-lt"/>
                <a:ea typeface="+mn-ea"/>
                <a:cs typeface="+mn-cs"/>
              </a:rPr>
              <a:t> story is similar to </a:t>
            </a:r>
            <a:r>
              <a:rPr lang="en-US" sz="1200" b="0" i="0" u="none" strike="noStrike" kern="1200" dirty="0" smtClean="0">
                <a:solidFill>
                  <a:schemeClr val="tx1"/>
                </a:solidFill>
                <a:effectLst/>
                <a:latin typeface="+mn-lt"/>
                <a:ea typeface="+mn-ea"/>
                <a:cs typeface="+mn-cs"/>
              </a:rPr>
              <a:t>adventure. </a:t>
            </a:r>
            <a:r>
              <a:rPr lang="en-US" sz="1200" b="0" i="0" kern="1200" dirty="0" smtClean="0">
                <a:solidFill>
                  <a:schemeClr val="tx1"/>
                </a:solidFill>
                <a:effectLst/>
                <a:latin typeface="+mn-lt"/>
                <a:ea typeface="+mn-ea"/>
                <a:cs typeface="+mn-cs"/>
              </a:rPr>
              <a:t>Action and Adventure are usually categorized together (sometimes even as "action-adventure") because they have much in common, and many stories fall under both genres simultaneously (for instance, the </a:t>
            </a:r>
            <a:r>
              <a:rPr lang="en-US" sz="1200" b="0" i="0" u="none" strike="noStrike" kern="1200" dirty="0" smtClean="0">
                <a:solidFill>
                  <a:schemeClr val="tx1"/>
                </a:solidFill>
                <a:effectLst/>
                <a:latin typeface="+mn-lt"/>
                <a:ea typeface="+mn-ea"/>
                <a:cs typeface="+mn-cs"/>
              </a:rPr>
              <a:t>James Bond</a:t>
            </a:r>
            <a:r>
              <a:rPr lang="en-US" sz="1200" b="0" i="0" kern="1200" dirty="0" smtClean="0">
                <a:solidFill>
                  <a:schemeClr val="tx1"/>
                </a:solidFill>
                <a:effectLst/>
                <a:latin typeface="+mn-lt"/>
                <a:ea typeface="+mn-ea"/>
                <a:cs typeface="+mn-cs"/>
              </a:rPr>
              <a:t> series can be classified as both).</a:t>
            </a:r>
          </a:p>
          <a:p>
            <a:r>
              <a:rPr lang="en-US" sz="1200" b="0" i="0" kern="1200" dirty="0" smtClean="0">
                <a:solidFill>
                  <a:schemeClr val="tx1"/>
                </a:solidFill>
                <a:effectLst/>
                <a:latin typeface="+mn-lt"/>
                <a:ea typeface="+mn-ea"/>
                <a:cs typeface="+mn-cs"/>
              </a:rPr>
              <a:t>Sub genres: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Military fiction</a:t>
            </a:r>
            <a:r>
              <a:rPr lang="en-US" sz="1200" b="0" i="0" kern="1200" dirty="0" smtClean="0">
                <a:solidFill>
                  <a:schemeClr val="tx1"/>
                </a:solidFill>
                <a:effectLst/>
                <a:latin typeface="+mn-lt"/>
                <a:ea typeface="+mn-ea"/>
                <a:cs typeface="+mn-cs"/>
              </a:rPr>
              <a:t>: A story about a war or battle that can either be historical or fictional.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Spy fiction</a:t>
            </a:r>
            <a:r>
              <a:rPr lang="en-US" sz="1200" b="0" i="0" kern="1200" dirty="0" smtClean="0">
                <a:solidFill>
                  <a:schemeClr val="tx1"/>
                </a:solidFill>
                <a:effectLst/>
                <a:latin typeface="+mn-lt"/>
                <a:ea typeface="+mn-ea"/>
                <a:cs typeface="+mn-cs"/>
              </a:rPr>
              <a:t>: A story about a secret agent (spy) or military personnel member who is sent on a secret </a:t>
            </a:r>
            <a:r>
              <a:rPr lang="en-US" sz="1200" b="0" i="0" u="none" strike="noStrike" kern="1200" dirty="0" smtClean="0">
                <a:solidFill>
                  <a:schemeClr val="tx1"/>
                </a:solidFill>
                <a:effectLst/>
                <a:latin typeface="+mn-lt"/>
                <a:ea typeface="+mn-ea"/>
                <a:cs typeface="+mn-cs"/>
              </a:rPr>
              <a:t>espionage</a:t>
            </a:r>
            <a:r>
              <a:rPr lang="en-US" sz="1200" b="0" i="0" kern="1200" dirty="0" smtClean="0">
                <a:solidFill>
                  <a:schemeClr val="tx1"/>
                </a:solidFill>
                <a:effectLst/>
                <a:latin typeface="+mn-lt"/>
                <a:ea typeface="+mn-ea"/>
                <a:cs typeface="+mn-cs"/>
              </a:rPr>
              <a:t> 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9D14F1C-B32D-474D-AD5A-CFB2413E1B26}" type="slidenum">
              <a:rPr lang="en-US" smtClean="0"/>
              <a:pPr/>
              <a:t>7</a:t>
            </a:fld>
            <a:endParaRPr lang="en-US"/>
          </a:p>
        </p:txBody>
      </p:sp>
    </p:spTree>
    <p:extLst>
      <p:ext uri="{BB962C8B-B14F-4D97-AF65-F5344CB8AC3E}">
        <p14:creationId xmlns:p14="http://schemas.microsoft.com/office/powerpoint/2010/main" val="223029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It can have many other genre elements included within it. Great adventure genre example is Indiana Jones.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8</a:t>
            </a:fld>
            <a:endParaRPr lang="en-US"/>
          </a:p>
        </p:txBody>
      </p:sp>
    </p:spTree>
    <p:extLst>
      <p:ext uri="{BB962C8B-B14F-4D97-AF65-F5344CB8AC3E}">
        <p14:creationId xmlns:p14="http://schemas.microsoft.com/office/powerpoint/2010/main" val="193945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Traditional animation</a:t>
            </a:r>
            <a:r>
              <a:rPr lang="en-US" sz="1200" b="0" i="0" kern="1200" dirty="0" smtClean="0">
                <a:solidFill>
                  <a:schemeClr val="tx1"/>
                </a:solidFill>
                <a:effectLst/>
                <a:latin typeface="+mn-lt"/>
                <a:ea typeface="+mn-ea"/>
                <a:cs typeface="+mn-cs"/>
              </a:rPr>
              <a:t>: is one of the oldest animation subgenres. Basically, it is a way of animating a </a:t>
            </a:r>
            <a:r>
              <a:rPr lang="en-US" sz="1200" b="0" i="0" u="none" strike="noStrike" kern="1200" dirty="0" smtClean="0">
                <a:solidFill>
                  <a:schemeClr val="tx1"/>
                </a:solidFill>
                <a:effectLst/>
                <a:latin typeface="+mn-lt"/>
                <a:ea typeface="+mn-ea"/>
                <a:cs typeface="+mn-cs"/>
              </a:rPr>
              <a:t>cartoon</a:t>
            </a:r>
            <a:r>
              <a:rPr lang="en-US" sz="1200" b="0" i="0" kern="1200" dirty="0" smtClean="0">
                <a:solidFill>
                  <a:schemeClr val="tx1"/>
                </a:solidFill>
                <a:effectLst/>
                <a:latin typeface="+mn-lt"/>
                <a:ea typeface="+mn-ea"/>
                <a:cs typeface="+mn-cs"/>
              </a:rPr>
              <a:t> by drawing and painting pictures by hand. Each drawing or painting is a different frame of animation, and when they are flipped or put in sequence at the right speed, they give the illusion of movement.</a:t>
            </a:r>
          </a:p>
          <a:p>
            <a:r>
              <a:rPr lang="en-US" sz="1200" b="0" i="0" kern="1200" dirty="0" smtClean="0">
                <a:solidFill>
                  <a:schemeClr val="tx1"/>
                </a:solidFill>
                <a:effectLst/>
                <a:latin typeface="+mn-lt"/>
                <a:ea typeface="+mn-ea"/>
                <a:cs typeface="+mn-cs"/>
              </a:rPr>
              <a:t>Stop motion: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similar to traditional animation; instead of using hand drawn pictures, stop motion films are made with small figurines or other objects that have their picture taken many times in order to provide the animation frames.</a:t>
            </a:r>
          </a:p>
          <a:p>
            <a:r>
              <a:rPr lang="en-US" sz="1200" b="0" i="0" u="none" strike="noStrike" kern="1200" dirty="0" smtClean="0">
                <a:solidFill>
                  <a:schemeClr val="tx1"/>
                </a:solidFill>
                <a:effectLst/>
                <a:latin typeface="+mn-lt"/>
                <a:ea typeface="+mn-ea"/>
                <a:cs typeface="+mn-cs"/>
              </a:rPr>
              <a:t>Computer-generated imagery</a:t>
            </a:r>
            <a:r>
              <a:rPr lang="en-US" sz="1200" b="0" i="0" kern="1200" dirty="0" smtClean="0">
                <a:solidFill>
                  <a:schemeClr val="tx1"/>
                </a:solidFill>
                <a:effectLst/>
                <a:latin typeface="+mn-lt"/>
                <a:ea typeface="+mn-ea"/>
                <a:cs typeface="+mn-cs"/>
              </a:rPr>
              <a:t> (CGI): A genre of animation that includes animating a cartoon on a computer modeling program. Models of characters or props are created on the computer, and then programmed to do something specific. Then, when the animation is completely programmed, the computer can play a completely computer generated movie. CGI is often used for the visual effects in Live Action films as well.</a:t>
            </a:r>
          </a:p>
          <a:p>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9</a:t>
            </a:fld>
            <a:endParaRPr lang="en-US"/>
          </a:p>
        </p:txBody>
      </p:sp>
    </p:spTree>
    <p:extLst>
      <p:ext uri="{BB962C8B-B14F-4D97-AF65-F5344CB8AC3E}">
        <p14:creationId xmlns:p14="http://schemas.microsoft.com/office/powerpoint/2010/main" val="180285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Biography</a:t>
            </a:r>
            <a:r>
              <a:rPr lang="en-US" sz="1200" b="0" i="0" kern="1200" dirty="0" smtClean="0">
                <a:solidFill>
                  <a:schemeClr val="tx1"/>
                </a:solidFill>
                <a:effectLst/>
                <a:latin typeface="+mn-lt"/>
                <a:ea typeface="+mn-ea"/>
                <a:cs typeface="+mn-cs"/>
              </a:rPr>
              <a:t>: The details of the life story of a real person, told by someone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Autobiography</a:t>
            </a:r>
            <a:r>
              <a:rPr lang="en-US" sz="1200" b="0" i="0" kern="1200" dirty="0" smtClean="0">
                <a:solidFill>
                  <a:schemeClr val="tx1"/>
                </a:solidFill>
                <a:effectLst/>
                <a:latin typeface="+mn-lt"/>
                <a:ea typeface="+mn-ea"/>
                <a:cs typeface="+mn-cs"/>
              </a:rPr>
              <a:t>: Essentially the same as a </a:t>
            </a:r>
            <a:r>
              <a:rPr lang="en-US" sz="1200" b="0" i="0" u="none" strike="noStrike" kern="1200" dirty="0" smtClean="0">
                <a:solidFill>
                  <a:schemeClr val="tx1"/>
                </a:solidFill>
                <a:effectLst/>
                <a:latin typeface="+mn-lt"/>
                <a:ea typeface="+mn-ea"/>
                <a:cs typeface="+mn-cs"/>
              </a:rPr>
              <a:t>biography</a:t>
            </a:r>
            <a:r>
              <a:rPr lang="en-US" sz="1200" b="0" i="0" kern="1200" dirty="0" smtClean="0">
                <a:solidFill>
                  <a:schemeClr val="tx1"/>
                </a:solidFill>
                <a:effectLst/>
                <a:latin typeface="+mn-lt"/>
                <a:ea typeface="+mn-ea"/>
                <a:cs typeface="+mn-cs"/>
              </a:rPr>
              <a:t>, with the exception that the story is written by the person who is the subject of the story.</a:t>
            </a:r>
          </a:p>
          <a:p>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10</a:t>
            </a:fld>
            <a:endParaRPr lang="en-US"/>
          </a:p>
        </p:txBody>
      </p:sp>
    </p:spTree>
    <p:extLst>
      <p:ext uri="{BB962C8B-B14F-4D97-AF65-F5344CB8AC3E}">
        <p14:creationId xmlns:p14="http://schemas.microsoft.com/office/powerpoint/2010/main" val="168773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Cartoon basically refer to two things. It can either refer to a simple, non-realistic, drawing depicting a humorous situation or humorously exaggerated characters.</a:t>
            </a:r>
          </a:p>
          <a:p>
            <a:r>
              <a:rPr lang="en-US" sz="1200" b="0" i="0" kern="1200" dirty="0" smtClean="0">
                <a:solidFill>
                  <a:schemeClr val="tx1"/>
                </a:solidFill>
                <a:effectLst/>
                <a:latin typeface="+mn-lt"/>
                <a:ea typeface="+mn-ea"/>
                <a:cs typeface="+mn-cs"/>
              </a:rPr>
              <a:t>Cartoon can also refer to a short film or television show that uses animation techniques to photograph a sequence of drawings rather than real people or objects.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11</a:t>
            </a:fld>
            <a:endParaRPr lang="en-US"/>
          </a:p>
        </p:txBody>
      </p:sp>
    </p:spTree>
    <p:extLst>
      <p:ext uri="{BB962C8B-B14F-4D97-AF65-F5344CB8AC3E}">
        <p14:creationId xmlns:p14="http://schemas.microsoft.com/office/powerpoint/2010/main" val="357889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Comedy</a:t>
            </a:r>
            <a:r>
              <a:rPr lang="en-US" sz="1200" b="0" i="0" kern="1200" dirty="0" smtClean="0">
                <a:solidFill>
                  <a:schemeClr val="tx1"/>
                </a:solidFill>
                <a:effectLst/>
                <a:latin typeface="+mn-lt"/>
                <a:ea typeface="+mn-ea"/>
                <a:cs typeface="+mn-cs"/>
              </a:rPr>
              <a:t> is a story that tells about a series of funny or comical events, intended to make the audience laugh. It is a very open genre, and thus crosses over with many other genres on a frequent basis.</a:t>
            </a:r>
            <a:endParaRPr lang="en-US" dirty="0"/>
          </a:p>
        </p:txBody>
      </p:sp>
      <p:sp>
        <p:nvSpPr>
          <p:cNvPr id="4" name="Slide Number Placeholder 3"/>
          <p:cNvSpPr>
            <a:spLocks noGrp="1"/>
          </p:cNvSpPr>
          <p:nvPr>
            <p:ph type="sldNum" sz="quarter" idx="10"/>
          </p:nvPr>
        </p:nvSpPr>
        <p:spPr/>
        <p:txBody>
          <a:bodyPr/>
          <a:lstStyle/>
          <a:p>
            <a:fld id="{59D14F1C-B32D-474D-AD5A-CFB2413E1B26}" type="slidenum">
              <a:rPr lang="en-US" smtClean="0"/>
              <a:pPr/>
              <a:t>12</a:t>
            </a:fld>
            <a:endParaRPr lang="en-US"/>
          </a:p>
        </p:txBody>
      </p:sp>
    </p:spTree>
    <p:extLst>
      <p:ext uri="{BB962C8B-B14F-4D97-AF65-F5344CB8AC3E}">
        <p14:creationId xmlns:p14="http://schemas.microsoft.com/office/powerpoint/2010/main" val="1642824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5/17/2017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5/17/2017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5/17/2017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5/17/2017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5/17/2017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5/17/2017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5/17/2017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Types of Films</a:t>
            </a:r>
            <a:endParaRPr lang="en-US" dirty="0"/>
          </a:p>
        </p:txBody>
      </p:sp>
      <p:sp>
        <p:nvSpPr>
          <p:cNvPr id="4" name="Subtitle 3"/>
          <p:cNvSpPr>
            <a:spLocks noGrp="1"/>
          </p:cNvSpPr>
          <p:nvPr>
            <p:ph type="subTitle" idx="1"/>
          </p:nvPr>
        </p:nvSpPr>
        <p:spPr/>
        <p:txBody>
          <a:bodyPr/>
          <a:lstStyle/>
          <a:p>
            <a:r>
              <a:rPr lang="en-US" dirty="0" smtClean="0"/>
              <a:t>Project </a:t>
            </a:r>
            <a:r>
              <a:rPr lang="en-US" dirty="0" err="1" smtClean="0"/>
              <a:t>f.i.l.m</a:t>
            </a:r>
            <a:r>
              <a:rPr lang="en-US" dirty="0" smtClean="0"/>
              <a:t>.</a:t>
            </a:r>
            <a:endParaRPr lang="en-US" dirty="0"/>
          </a:p>
        </p:txBody>
      </p:sp>
    </p:spTree>
    <p:extLst>
      <p:ext uri="{BB962C8B-B14F-4D97-AF65-F5344CB8AC3E}">
        <p14:creationId xmlns:p14="http://schemas.microsoft.com/office/powerpoint/2010/main" val="41679073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sz="quarter" idx="13"/>
          </p:nvPr>
        </p:nvSpPr>
        <p:spPr/>
        <p:txBody>
          <a:bodyPr/>
          <a:lstStyle/>
          <a:p>
            <a:r>
              <a:rPr lang="en-US" dirty="0"/>
              <a:t>The details of the life story of a real </a:t>
            </a:r>
            <a:r>
              <a:rPr lang="en-US" dirty="0" smtClean="0"/>
              <a:t>person</a:t>
            </a:r>
          </a:p>
          <a:p>
            <a:r>
              <a:rPr lang="en-US" dirty="0" smtClean="0"/>
              <a:t>Autobiography: the story is written by the subject of the story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11987" y="3029735"/>
            <a:ext cx="2791543" cy="2570481"/>
          </a:xfrm>
          <a:prstGeom prst="rect">
            <a:avLst/>
          </a:prstGeom>
        </p:spPr>
      </p:pic>
    </p:spTree>
    <p:extLst>
      <p:ext uri="{BB962C8B-B14F-4D97-AF65-F5344CB8AC3E}">
        <p14:creationId xmlns:p14="http://schemas.microsoft.com/office/powerpoint/2010/main" val="2941147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Cartoons</a:t>
            </a:r>
            <a:endParaRPr lang="en-US" dirty="0"/>
          </a:p>
        </p:txBody>
      </p:sp>
      <p:sp>
        <p:nvSpPr>
          <p:cNvPr id="3" name="Content Placeholder 2"/>
          <p:cNvSpPr>
            <a:spLocks noGrp="1"/>
          </p:cNvSpPr>
          <p:nvPr>
            <p:ph sz="quarter" idx="13"/>
          </p:nvPr>
        </p:nvSpPr>
        <p:spPr/>
        <p:txBody>
          <a:bodyPr/>
          <a:lstStyle/>
          <a:p>
            <a:r>
              <a:rPr lang="en-US" dirty="0" smtClean="0"/>
              <a:t>Humorously exaggerated characters</a:t>
            </a:r>
          </a:p>
          <a:p>
            <a:r>
              <a:rPr lang="en-US" dirty="0"/>
              <a:t>uses animation techniques to photograph a sequence of drawings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412" y="2897413"/>
            <a:ext cx="1965095" cy="1643154"/>
          </a:xfrm>
          <a:prstGeom prst="rect">
            <a:avLst/>
          </a:prstGeom>
        </p:spPr>
      </p:pic>
    </p:spTree>
    <p:extLst>
      <p:ext uri="{BB962C8B-B14F-4D97-AF65-F5344CB8AC3E}">
        <p14:creationId xmlns:p14="http://schemas.microsoft.com/office/powerpoint/2010/main" val="16081497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Comedy</a:t>
            </a:r>
            <a:endParaRPr lang="en-US" dirty="0"/>
          </a:p>
        </p:txBody>
      </p:sp>
      <p:sp>
        <p:nvSpPr>
          <p:cNvPr id="3" name="Content Placeholder 2"/>
          <p:cNvSpPr>
            <a:spLocks noGrp="1"/>
          </p:cNvSpPr>
          <p:nvPr>
            <p:ph sz="quarter" idx="13"/>
          </p:nvPr>
        </p:nvSpPr>
        <p:spPr/>
        <p:txBody>
          <a:bodyPr anchor="t"/>
          <a:lstStyle/>
          <a:p>
            <a:r>
              <a:rPr lang="en-US" dirty="0"/>
              <a:t>intended to make the audience </a:t>
            </a:r>
            <a:r>
              <a:rPr lang="en-US" dirty="0">
                <a:solidFill>
                  <a:srgbClr val="C00000"/>
                </a:solidFill>
              </a:rPr>
              <a:t>laugh</a:t>
            </a:r>
          </a:p>
          <a:p>
            <a:r>
              <a:rPr lang="en-US" dirty="0" smtClean="0"/>
              <a:t>Very </a:t>
            </a:r>
            <a:r>
              <a:rPr lang="en-US" dirty="0">
                <a:solidFill>
                  <a:srgbClr val="C00000"/>
                </a:solidFill>
              </a:rPr>
              <a:t>open</a:t>
            </a:r>
            <a:r>
              <a:rPr lang="en-US" dirty="0"/>
              <a:t> </a:t>
            </a:r>
            <a:r>
              <a:rPr lang="en-US" dirty="0" smtClean="0"/>
              <a:t>Genre</a:t>
            </a: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6333" y1="91644" x2="30000" y2="92183"/>
                        <a14:foregroundMark x1="29000" y1="92722" x2="25000" y2="93531"/>
                        <a14:foregroundMark x1="24333" y1="93531" x2="21333" y2="93531"/>
                        <a14:foregroundMark x1="25667" y1="88679" x2="20333" y2="94070"/>
                        <a14:foregroundMark x1="21667" y1="89757" x2="12667" y2="96496"/>
                        <a14:foregroundMark x1="21667" y1="87601" x2="8000" y2="96765"/>
                        <a14:foregroundMark x1="4000" y1="98113" x2="23000" y2="97844"/>
                        <a14:foregroundMark x1="4000" y1="98383" x2="8667" y2="96765"/>
                        <a14:foregroundMark x1="2000" y1="97574" x2="13333" y2="91914"/>
                        <a14:foregroundMark x1="13000" y1="93531" x2="23333" y2="88679"/>
                        <a14:foregroundMark x1="16333" y1="88679" x2="25667" y2="86523"/>
                        <a14:foregroundMark x1="78667" y1="92453" x2="89000" y2="92722"/>
                        <a14:foregroundMark x1="82000" y1="91105" x2="94000" y2="93801"/>
                        <a14:foregroundMark x1="90000" y1="93801" x2="97000" y2="94340"/>
                        <a14:foregroundMark x1="49333" y1="68733" x2="55000" y2="67925"/>
                        <a14:foregroundMark x1="52000" y1="67385" x2="59333" y2="67655"/>
                        <a14:foregroundMark x1="57333" y1="67925" x2="60667" y2="68194"/>
                      </a14:backgroundRemoval>
                    </a14:imgEffect>
                  </a14:imgLayer>
                </a14:imgProps>
              </a:ext>
              <a:ext uri="{28A0092B-C50C-407E-A947-70E740481C1C}">
                <a14:useLocalDpi xmlns:a14="http://schemas.microsoft.com/office/drawing/2010/main" val="0"/>
              </a:ext>
            </a:extLst>
          </a:blip>
          <a:stretch>
            <a:fillRect/>
          </a:stretch>
        </p:blipFill>
        <p:spPr>
          <a:xfrm>
            <a:off x="8638360" y="2990085"/>
            <a:ext cx="2110618" cy="2610131"/>
          </a:xfrm>
          <a:prstGeom prst="rect">
            <a:avLst/>
          </a:prstGeom>
        </p:spPr>
      </p:pic>
    </p:spTree>
    <p:extLst>
      <p:ext uri="{BB962C8B-B14F-4D97-AF65-F5344CB8AC3E}">
        <p14:creationId xmlns:p14="http://schemas.microsoft.com/office/powerpoint/2010/main" val="592796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sz="quarter" idx="13"/>
          </p:nvPr>
        </p:nvSpPr>
        <p:spPr/>
        <p:txBody>
          <a:bodyPr/>
          <a:lstStyle/>
          <a:p>
            <a:r>
              <a:rPr lang="en-US" dirty="0" smtClean="0"/>
              <a:t>What is  A  film?</a:t>
            </a:r>
          </a:p>
          <a:p>
            <a:r>
              <a:rPr lang="en-US" dirty="0" smtClean="0"/>
              <a:t>History</a:t>
            </a:r>
          </a:p>
          <a:p>
            <a:r>
              <a:rPr lang="en-US" dirty="0" smtClean="0"/>
              <a:t>Genres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0586" y1="13291" x2="24575" y2="9810"/>
                        <a14:foregroundMark x1="32892" y1="8544" x2="59546" y2="9177"/>
                        <a14:foregroundMark x1="73913" y1="14082" x2="85444" y2="24367"/>
                        <a14:foregroundMark x1="87524" y1="24367" x2="88658" y2="39082"/>
                        <a14:foregroundMark x1="88280" y1="40506" x2="87902" y2="53165"/>
                        <a14:foregroundMark x1="92439" y1="36392" x2="86200" y2="52848"/>
                        <a14:foregroundMark x1="82987" y1="38766" x2="77694" y2="63449"/>
                        <a14:foregroundMark x1="78450" y1="39399" x2="75614" y2="59335"/>
                        <a14:foregroundMark x1="76371" y1="56329" x2="72779" y2="77690"/>
                        <a14:foregroundMark x1="79584" y1="62500" x2="75236" y2="76899"/>
                        <a14:foregroundMark x1="70699" y1="90348" x2="77694" y2="87658"/>
                        <a14:foregroundMark x1="66919" y1="92722" x2="76371" y2="90348"/>
                        <a14:foregroundMark x1="68620" y1="94462" x2="81664" y2="85127"/>
                        <a14:foregroundMark x1="82609" y1="81329" x2="86578" y2="62816"/>
                        <a14:foregroundMark x1="17580" y1="77690" x2="18904" y2="87975"/>
                        <a14:foregroundMark x1="17580" y1="80380" x2="21361" y2="88291"/>
                        <a14:foregroundMark x1="19282" y1="81013" x2="19282" y2="85601"/>
                        <a14:foregroundMark x1="18526" y1="85918" x2="20605" y2="87658"/>
                        <a14:foregroundMark x1="18147" y1="83861" x2="20038" y2="89241"/>
                        <a14:foregroundMark x1="19282" y1="88291" x2="22495" y2="90981"/>
                      </a14:backgroundRemoval>
                    </a14:imgEffect>
                  </a14:imgLayer>
                </a14:imgProps>
              </a:ext>
              <a:ext uri="{28A0092B-C50C-407E-A947-70E740481C1C}">
                <a14:useLocalDpi xmlns:a14="http://schemas.microsoft.com/office/drawing/2010/main" val="0"/>
              </a:ext>
            </a:extLst>
          </a:blip>
          <a:stretch>
            <a:fillRect/>
          </a:stretch>
        </p:blipFill>
        <p:spPr>
          <a:xfrm>
            <a:off x="6919987" y="961532"/>
            <a:ext cx="3322216" cy="3969075"/>
          </a:xfrm>
          <a:prstGeom prst="rect">
            <a:avLst/>
          </a:prstGeom>
        </p:spPr>
      </p:pic>
    </p:spTree>
    <p:extLst>
      <p:ext uri="{BB962C8B-B14F-4D97-AF65-F5344CB8AC3E}">
        <p14:creationId xmlns:p14="http://schemas.microsoft.com/office/powerpoint/2010/main" val="18578386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film</a:t>
            </a:r>
            <a:endParaRPr lang="en-US" dirty="0"/>
          </a:p>
        </p:txBody>
      </p:sp>
      <p:sp>
        <p:nvSpPr>
          <p:cNvPr id="3" name="Content Placeholder 2"/>
          <p:cNvSpPr>
            <a:spLocks noGrp="1"/>
          </p:cNvSpPr>
          <p:nvPr>
            <p:ph sz="quarter" idx="13"/>
          </p:nvPr>
        </p:nvSpPr>
        <p:spPr>
          <a:xfrm>
            <a:off x="685801" y="1261782"/>
            <a:ext cx="10394707" cy="3311189"/>
          </a:xfrm>
        </p:spPr>
        <p:txBody>
          <a:bodyPr/>
          <a:lstStyle/>
          <a:p>
            <a:pPr marL="0" indent="0">
              <a:buNone/>
            </a:pPr>
            <a:r>
              <a:rPr lang="en-US" dirty="0" smtClean="0"/>
              <a:t>Event </a:t>
            </a:r>
            <a:r>
              <a:rPr lang="en-US" dirty="0"/>
              <a:t>or a story recorded using a camera that takes 24 to 48 pictures per second (also known as frames).</a:t>
            </a:r>
          </a:p>
          <a:p>
            <a:pPr marL="0" indent="0">
              <a:buNone/>
            </a:pPr>
            <a:endParaRPr lang="en-US" dirty="0"/>
          </a:p>
        </p:txBody>
      </p:sp>
      <p:pic>
        <p:nvPicPr>
          <p:cNvPr id="5" name="Picture 7" descr="Related image"/>
          <p:cNvPicPr>
            <a:picLocks noChangeAspect="1" noChangeArrowheads="1"/>
          </p:cNvPicPr>
          <p:nvPr/>
        </p:nvPicPr>
        <p:blipFill>
          <a:blip r:embed="rId2"/>
          <a:srcRect/>
          <a:stretch>
            <a:fillRect/>
          </a:stretch>
        </p:blipFill>
        <p:spPr bwMode="auto">
          <a:xfrm>
            <a:off x="7185326" y="2739955"/>
            <a:ext cx="4538101" cy="2756897"/>
          </a:xfrm>
          <a:prstGeom prst="rect">
            <a:avLst/>
          </a:prstGeom>
          <a:noFill/>
        </p:spPr>
      </p:pic>
    </p:spTree>
    <p:extLst>
      <p:ext uri="{BB962C8B-B14F-4D97-AF65-F5344CB8AC3E}">
        <p14:creationId xmlns:p14="http://schemas.microsoft.com/office/powerpoint/2010/main" val="25737614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pic>
        <p:nvPicPr>
          <p:cNvPr id="4" name="Content Placeholder 3" descr="299px-Muybridge_race_horse_animated.gif"/>
          <p:cNvPicPr>
            <a:picLocks noGrp="1" noChangeAspect="1"/>
          </p:cNvPicPr>
          <p:nvPr>
            <p:ph sz="quarter" idx="13"/>
          </p:nvPr>
        </p:nvPicPr>
        <p:blipFill>
          <a:blip r:embed="rId2"/>
          <a:stretch>
            <a:fillRect/>
          </a:stretch>
        </p:blipFill>
        <p:spPr>
          <a:xfrm>
            <a:off x="4064469" y="2729328"/>
            <a:ext cx="3649629" cy="2429017"/>
          </a:xfrm>
          <a:prstGeom prst="rect">
            <a:avLst/>
          </a:prstGeom>
        </p:spPr>
      </p:pic>
      <p:sp>
        <p:nvSpPr>
          <p:cNvPr id="5" name="TextBox 4"/>
          <p:cNvSpPr txBox="1"/>
          <p:nvPr/>
        </p:nvSpPr>
        <p:spPr>
          <a:xfrm>
            <a:off x="164473" y="1837765"/>
            <a:ext cx="10918210" cy="954107"/>
          </a:xfrm>
          <a:prstGeom prst="rect">
            <a:avLst/>
          </a:prstGeom>
          <a:noFill/>
        </p:spPr>
        <p:txBody>
          <a:bodyPr wrap="square" rtlCol="0">
            <a:spAutoFit/>
          </a:bodyPr>
          <a:lstStyle/>
          <a:p>
            <a:pPr algn="ctr"/>
            <a:r>
              <a:rPr lang="en-US" sz="2800" dirty="0"/>
              <a:t>		The first film ever made was “The Horse In Motion” 1878.</a:t>
            </a:r>
          </a:p>
          <a:p>
            <a:endParaRPr lang="en-US" sz="2800" dirty="0"/>
          </a:p>
        </p:txBody>
      </p:sp>
    </p:spTree>
    <p:extLst>
      <p:ext uri="{BB962C8B-B14F-4D97-AF65-F5344CB8AC3E}">
        <p14:creationId xmlns:p14="http://schemas.microsoft.com/office/powerpoint/2010/main" val="25368049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Genres</a:t>
            </a:r>
            <a:endParaRPr lang="en-US" dirty="0"/>
          </a:p>
        </p:txBody>
      </p:sp>
      <p:sp>
        <p:nvSpPr>
          <p:cNvPr id="3" name="Content Placeholder 2"/>
          <p:cNvSpPr>
            <a:spLocks noGrp="1"/>
          </p:cNvSpPr>
          <p:nvPr>
            <p:ph sz="quarter" idx="13"/>
          </p:nvPr>
        </p:nvSpPr>
        <p:spPr/>
        <p:txBody>
          <a:bodyPr anchor="t">
            <a:normAutofit fontScale="40000" lnSpcReduction="20000"/>
          </a:bodyPr>
          <a:lstStyle/>
          <a:p>
            <a:r>
              <a:rPr lang="en-US" sz="2600" u="sng" dirty="0" smtClean="0"/>
              <a:t>Action</a:t>
            </a:r>
          </a:p>
          <a:p>
            <a:r>
              <a:rPr lang="en-US" sz="2600" u="sng" dirty="0" smtClean="0"/>
              <a:t>Adventure</a:t>
            </a:r>
          </a:p>
          <a:p>
            <a:r>
              <a:rPr lang="en-US" sz="2600" u="sng" dirty="0" smtClean="0"/>
              <a:t>ANIMATED</a:t>
            </a:r>
          </a:p>
          <a:p>
            <a:r>
              <a:rPr lang="en-US" sz="2600" u="sng" dirty="0" smtClean="0"/>
              <a:t>BIOGRAPHY</a:t>
            </a:r>
          </a:p>
          <a:p>
            <a:r>
              <a:rPr lang="en-US" sz="2600" u="sng" dirty="0" smtClean="0"/>
              <a:t>CARTOONS</a:t>
            </a:r>
          </a:p>
          <a:p>
            <a:r>
              <a:rPr lang="en-US" sz="2600" u="sng" dirty="0" smtClean="0"/>
              <a:t>Comedy</a:t>
            </a:r>
          </a:p>
          <a:p>
            <a:r>
              <a:rPr lang="en-US" sz="2600" u="sng" dirty="0" smtClean="0"/>
              <a:t>Crime</a:t>
            </a:r>
          </a:p>
          <a:p>
            <a:r>
              <a:rPr lang="en-US" sz="2600" u="sng" dirty="0" smtClean="0"/>
              <a:t>DETECTIVE</a:t>
            </a:r>
          </a:p>
          <a:p>
            <a:r>
              <a:rPr lang="en-US" sz="2600" u="sng" dirty="0" smtClean="0"/>
              <a:t>DIISASTER</a:t>
            </a:r>
          </a:p>
          <a:p>
            <a:r>
              <a:rPr lang="en-US" sz="2600" u="sng" dirty="0" smtClean="0"/>
              <a:t>DOCUMENTARY</a:t>
            </a:r>
          </a:p>
          <a:p>
            <a:r>
              <a:rPr lang="en-US" sz="2600" u="sng" dirty="0" smtClean="0"/>
              <a:t>DRAMA</a:t>
            </a:r>
          </a:p>
          <a:p>
            <a:endParaRPr lang="en-US" dirty="0" smtClean="0"/>
          </a:p>
          <a:p>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7125" y="1924595"/>
            <a:ext cx="6593382" cy="3675622"/>
          </a:xfrm>
          <a:prstGeom prst="rect">
            <a:avLst/>
          </a:prstGeom>
        </p:spPr>
      </p:pic>
    </p:spTree>
    <p:extLst>
      <p:ext uri="{BB962C8B-B14F-4D97-AF65-F5344CB8AC3E}">
        <p14:creationId xmlns:p14="http://schemas.microsoft.com/office/powerpoint/2010/main" val="3163581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Genres</a:t>
            </a:r>
            <a:endParaRPr lang="en-US" dirty="0"/>
          </a:p>
        </p:txBody>
      </p:sp>
      <p:sp>
        <p:nvSpPr>
          <p:cNvPr id="3" name="Content Placeholder 2"/>
          <p:cNvSpPr>
            <a:spLocks noGrp="1"/>
          </p:cNvSpPr>
          <p:nvPr>
            <p:ph sz="quarter" idx="13"/>
          </p:nvPr>
        </p:nvSpPr>
        <p:spPr/>
        <p:txBody>
          <a:bodyPr anchor="t">
            <a:normAutofit fontScale="40000" lnSpcReduction="20000"/>
          </a:bodyPr>
          <a:lstStyle/>
          <a:p>
            <a:r>
              <a:rPr lang="en-US" sz="2600" u="sng" dirty="0" smtClean="0"/>
              <a:t>EPICS/HISTORICAL</a:t>
            </a:r>
          </a:p>
          <a:p>
            <a:r>
              <a:rPr lang="en-US" sz="2600" u="sng" dirty="0" smtClean="0"/>
              <a:t>FANTASY</a:t>
            </a:r>
          </a:p>
          <a:p>
            <a:r>
              <a:rPr lang="en-US" sz="2600" u="sng" dirty="0" smtClean="0"/>
              <a:t>HORROR</a:t>
            </a:r>
          </a:p>
          <a:p>
            <a:r>
              <a:rPr lang="en-US" sz="2600" u="sng" dirty="0" smtClean="0"/>
              <a:t>MARTIAL ARTS</a:t>
            </a:r>
          </a:p>
          <a:p>
            <a:r>
              <a:rPr lang="en-US" sz="2600" u="sng" dirty="0" smtClean="0"/>
              <a:t>MUSICALS/DANCE</a:t>
            </a:r>
          </a:p>
          <a:p>
            <a:r>
              <a:rPr lang="en-US" sz="2600" u="sng" dirty="0" smtClean="0"/>
              <a:t>ROMANCE/LOVE STORY</a:t>
            </a:r>
          </a:p>
          <a:p>
            <a:r>
              <a:rPr lang="en-US" sz="2600" u="sng" dirty="0" smtClean="0"/>
              <a:t>ROMANTIC COMEDY</a:t>
            </a:r>
          </a:p>
          <a:p>
            <a:r>
              <a:rPr lang="en-US" sz="2600" u="sng" dirty="0" smtClean="0"/>
              <a:t>SCIENCE FICTION</a:t>
            </a:r>
          </a:p>
          <a:p>
            <a:r>
              <a:rPr lang="en-US" sz="2600" u="sng" dirty="0" smtClean="0"/>
              <a:t>THRILLER</a:t>
            </a:r>
          </a:p>
          <a:p>
            <a:r>
              <a:rPr lang="en-US" sz="2600" u="sng" dirty="0" smtClean="0"/>
              <a:t>WAR FILM</a:t>
            </a:r>
          </a:p>
          <a:p>
            <a:r>
              <a:rPr lang="en-US" sz="2600" u="sng" dirty="0" smtClean="0"/>
              <a:t>WESTERNS</a:t>
            </a:r>
            <a:endParaRPr lang="en-US" dirty="0" smtClean="0"/>
          </a:p>
          <a:p>
            <a:endParaRPr lang="en-US" dirty="0"/>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7125" y="1924595"/>
            <a:ext cx="6593382" cy="3675622"/>
          </a:xfrm>
          <a:prstGeom prst="rect">
            <a:avLst/>
          </a:prstGeom>
        </p:spPr>
      </p:pic>
    </p:spTree>
    <p:extLst>
      <p:ext uri="{BB962C8B-B14F-4D97-AF65-F5344CB8AC3E}">
        <p14:creationId xmlns:p14="http://schemas.microsoft.com/office/powerpoint/2010/main" val="31635810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sz="quarter" idx="13"/>
          </p:nvPr>
        </p:nvSpPr>
        <p:spPr/>
        <p:txBody>
          <a:bodyPr anchor="t"/>
          <a:lstStyle/>
          <a:p>
            <a:r>
              <a:rPr lang="en-US" dirty="0"/>
              <a:t>protagonist usually takes a risky turn, which leads to desperate </a:t>
            </a:r>
            <a:r>
              <a:rPr lang="en-US" dirty="0" smtClean="0"/>
              <a:t>situations</a:t>
            </a:r>
          </a:p>
          <a:p>
            <a:r>
              <a:rPr lang="en-US" dirty="0" smtClean="0"/>
              <a:t>includes</a:t>
            </a:r>
            <a:r>
              <a:rPr lang="en-US" dirty="0"/>
              <a:t> </a:t>
            </a:r>
            <a:r>
              <a:rPr lang="en-US" dirty="0">
                <a:solidFill>
                  <a:srgbClr val="C00000"/>
                </a:solidFill>
              </a:rPr>
              <a:t>explosions</a:t>
            </a:r>
            <a:r>
              <a:rPr lang="en-US" dirty="0"/>
              <a:t>, </a:t>
            </a:r>
            <a:r>
              <a:rPr lang="en-US" dirty="0">
                <a:solidFill>
                  <a:srgbClr val="C00000"/>
                </a:solidFill>
              </a:rPr>
              <a:t>fight scenes</a:t>
            </a:r>
            <a:r>
              <a:rPr lang="en-US" dirty="0"/>
              <a:t>, </a:t>
            </a:r>
            <a:r>
              <a:rPr lang="en-US" dirty="0">
                <a:solidFill>
                  <a:srgbClr val="C00000"/>
                </a:solidFill>
              </a:rPr>
              <a:t>daring escapes</a:t>
            </a:r>
            <a:r>
              <a:rPr lang="en-US" dirty="0"/>
              <a:t>, etc.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651" y="4360649"/>
            <a:ext cx="2964725" cy="10139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6" y="3342791"/>
            <a:ext cx="3810000" cy="2257425"/>
          </a:xfrm>
          <a:prstGeom prst="rect">
            <a:avLst/>
          </a:prstGeom>
        </p:spPr>
      </p:pic>
    </p:spTree>
    <p:extLst>
      <p:ext uri="{BB962C8B-B14F-4D97-AF65-F5344CB8AC3E}">
        <p14:creationId xmlns:p14="http://schemas.microsoft.com/office/powerpoint/2010/main" val="146179960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Adventure</a:t>
            </a:r>
            <a:endParaRPr lang="en-US" dirty="0"/>
          </a:p>
        </p:txBody>
      </p:sp>
      <p:sp>
        <p:nvSpPr>
          <p:cNvPr id="3" name="Content Placeholder 2"/>
          <p:cNvSpPr>
            <a:spLocks noGrp="1"/>
          </p:cNvSpPr>
          <p:nvPr>
            <p:ph sz="quarter" idx="13"/>
          </p:nvPr>
        </p:nvSpPr>
        <p:spPr/>
        <p:txBody>
          <a:bodyPr anchor="t"/>
          <a:lstStyle/>
          <a:p>
            <a:r>
              <a:rPr lang="en-US" dirty="0" smtClean="0"/>
              <a:t>protagonist </a:t>
            </a:r>
            <a:r>
              <a:rPr lang="en-US" dirty="0">
                <a:solidFill>
                  <a:srgbClr val="C00000"/>
                </a:solidFill>
              </a:rPr>
              <a:t>journeys</a:t>
            </a:r>
            <a:r>
              <a:rPr lang="en-US" dirty="0"/>
              <a:t> to epic or distant places to </a:t>
            </a:r>
            <a:r>
              <a:rPr lang="en-US" dirty="0">
                <a:solidFill>
                  <a:srgbClr val="C00000"/>
                </a:solidFill>
              </a:rPr>
              <a:t>accomplish</a:t>
            </a:r>
            <a:r>
              <a:rPr lang="en-US" dirty="0"/>
              <a:t> something.</a:t>
            </a:r>
          </a:p>
          <a:p>
            <a:r>
              <a:rPr lang="en-US" dirty="0" smtClean="0"/>
              <a:t>Very </a:t>
            </a:r>
            <a:r>
              <a:rPr lang="en-US" dirty="0" smtClean="0">
                <a:solidFill>
                  <a:srgbClr val="C00000"/>
                </a:solidFill>
              </a:rPr>
              <a:t>open</a:t>
            </a:r>
            <a:r>
              <a:rPr lang="en-US" dirty="0" smtClean="0"/>
              <a:t> Genre</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2552" r="94583"/>
                    </a14:imgEffect>
                  </a14:imgLayer>
                </a14:imgProps>
              </a:ext>
              <a:ext uri="{28A0092B-C50C-407E-A947-70E740481C1C}">
                <a14:useLocalDpi xmlns:a14="http://schemas.microsoft.com/office/drawing/2010/main" val="0"/>
              </a:ext>
            </a:extLst>
          </a:blip>
          <a:stretch>
            <a:fillRect/>
          </a:stretch>
        </p:blipFill>
        <p:spPr>
          <a:xfrm>
            <a:off x="7401208" y="3906995"/>
            <a:ext cx="3010171" cy="1693221"/>
          </a:xfrm>
          <a:prstGeom prst="rect">
            <a:avLst/>
          </a:prstGeom>
        </p:spPr>
      </p:pic>
    </p:spTree>
    <p:extLst>
      <p:ext uri="{BB962C8B-B14F-4D97-AF65-F5344CB8AC3E}">
        <p14:creationId xmlns:p14="http://schemas.microsoft.com/office/powerpoint/2010/main" val="17973027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Animated</a:t>
            </a:r>
            <a:endParaRPr lang="en-US" dirty="0"/>
          </a:p>
        </p:txBody>
      </p:sp>
      <p:sp>
        <p:nvSpPr>
          <p:cNvPr id="3" name="Content Placeholder 2"/>
          <p:cNvSpPr>
            <a:spLocks noGrp="1"/>
          </p:cNvSpPr>
          <p:nvPr>
            <p:ph sz="quarter" idx="13"/>
          </p:nvPr>
        </p:nvSpPr>
        <p:spPr/>
        <p:txBody>
          <a:bodyPr/>
          <a:lstStyle/>
          <a:p>
            <a:r>
              <a:rPr lang="en-US" dirty="0" smtClean="0"/>
              <a:t>Traditional animation</a:t>
            </a:r>
          </a:p>
          <a:p>
            <a:r>
              <a:rPr lang="en-US" dirty="0" smtClean="0"/>
              <a:t>Stop motion</a:t>
            </a:r>
          </a:p>
          <a:p>
            <a:r>
              <a:rPr lang="en-US" dirty="0" smtClean="0"/>
              <a:t>Computer-generated imagery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7803" y="2251881"/>
            <a:ext cx="3122704" cy="3122704"/>
          </a:xfrm>
          <a:prstGeom prst="rect">
            <a:avLst/>
          </a:prstGeom>
        </p:spPr>
      </p:pic>
    </p:spTree>
    <p:extLst>
      <p:ext uri="{BB962C8B-B14F-4D97-AF65-F5344CB8AC3E}">
        <p14:creationId xmlns:p14="http://schemas.microsoft.com/office/powerpoint/2010/main" val="14981321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668</TotalTime>
  <Words>282</Words>
  <Application>Microsoft Office PowerPoint</Application>
  <PresentationFormat>Widescreen</PresentationFormat>
  <Paragraphs>74</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Impact</vt:lpstr>
      <vt:lpstr>Main Event</vt:lpstr>
      <vt:lpstr> Types of Films</vt:lpstr>
      <vt:lpstr>Content</vt:lpstr>
      <vt:lpstr>What is a film</vt:lpstr>
      <vt:lpstr>History</vt:lpstr>
      <vt:lpstr>Genres</vt:lpstr>
      <vt:lpstr>Genres</vt:lpstr>
      <vt:lpstr>Action</vt:lpstr>
      <vt:lpstr>Adventure</vt:lpstr>
      <vt:lpstr>Animated</vt:lpstr>
      <vt:lpstr>Biography</vt:lpstr>
      <vt:lpstr>Cartoons</vt:lpstr>
      <vt:lpstr>Comedy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Films</dc:title>
  <dc:creator>Šarūnas Pocevičius</dc:creator>
  <cp:lastModifiedBy>lenovo</cp:lastModifiedBy>
  <cp:revision>57</cp:revision>
  <dcterms:created xsi:type="dcterms:W3CDTF">2017-03-15T17:38:18Z</dcterms:created>
  <dcterms:modified xsi:type="dcterms:W3CDTF">2017-05-17T20:32:47Z</dcterms:modified>
</cp:coreProperties>
</file>