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8" r:id="rId6"/>
    <p:sldId id="281" r:id="rId7"/>
    <p:sldId id="267" r:id="rId8"/>
    <p:sldId id="271" r:id="rId9"/>
    <p:sldId id="272" r:id="rId10"/>
    <p:sldId id="273" r:id="rId11"/>
    <p:sldId id="274" r:id="rId12"/>
    <p:sldId id="275" r:id="rId13"/>
    <p:sldId id="277" r:id="rId14"/>
    <p:sldId id="276" r:id="rId15"/>
    <p:sldId id="278" r:id="rId16"/>
    <p:sldId id="279" r:id="rId17"/>
    <p:sldId id="260" r:id="rId18"/>
    <p:sldId id="261" r:id="rId19"/>
    <p:sldId id="290" r:id="rId20"/>
    <p:sldId id="284" r:id="rId21"/>
    <p:sldId id="285" r:id="rId22"/>
    <p:sldId id="286" r:id="rId23"/>
    <p:sldId id="287" r:id="rId24"/>
    <p:sldId id="288" r:id="rId25"/>
    <p:sldId id="289" r:id="rId26"/>
    <p:sldId id="291" r:id="rId27"/>
    <p:sldId id="266" r:id="rId28"/>
    <p:sldId id="264" r:id="rId29"/>
    <p:sldId id="265" r:id="rId3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599" autoAdjust="0"/>
  </p:normalViewPr>
  <p:slideViewPr>
    <p:cSldViewPr>
      <p:cViewPr varScale="1">
        <p:scale>
          <a:sx n="72" d="100"/>
          <a:sy n="72" d="100"/>
        </p:scale>
        <p:origin x="1092" y="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25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E68B8D5-A97A-4CC2-B8B1-F1F0E0529B60}" type="datetime1">
              <a:rPr lang="lt-LT" smtClean="0"/>
              <a:t>2017.09.16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lt-LT" smtClean="0"/>
              <a:pPr algn="r"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2FF18B3-3C0C-4F25-B249-3DBA0AD1E0AC}" type="datetime1">
              <a:rPr lang="lt-LT" smtClean="0"/>
              <a:pPr/>
              <a:t>2017.09.16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dirty="0"/>
              <a:t>Spustelėkite, jei norite redaguoti ruošinio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6074690-7256-4BB9-AC0F-97AEAE8CDEC2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53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5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7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9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114951" y="786214"/>
            <a:ext cx="9937461" cy="3819228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w Cen MT Condensed" panose="020B0602020104020603" pitchFamily="34" charset="0"/>
              </a:rPr>
              <a:t>Hardware and software used for creating films</a:t>
            </a:r>
            <a:endParaRPr lang="lt-LT" sz="7200" dirty="0">
              <a:solidFill>
                <a:schemeClr val="tx2">
                  <a:lumMod val="75000"/>
                </a:schemeClr>
              </a:solidFill>
              <a:latin typeface="Tw Cen MT Condensed" panose="020B0602020104020603" pitchFamily="34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8564321" y="6381330"/>
            <a:ext cx="3600401" cy="355475"/>
          </a:xfrm>
        </p:spPr>
        <p:txBody>
          <a:bodyPr>
            <a:normAutofit fontScale="77500" lnSpcReduction="20000"/>
          </a:bodyPr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62758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usage in filming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Smartphones are used to shoot short films. </a:t>
            </a:r>
          </a:p>
          <a:p>
            <a:pPr marL="0" indent="0">
              <a:buNone/>
            </a:pPr>
            <a:r>
              <a:rPr lang="en-US" sz="2400" dirty="0"/>
              <a:t>Examples:</a:t>
            </a:r>
          </a:p>
          <a:p>
            <a:pPr marL="0" indent="0">
              <a:buNone/>
            </a:pPr>
            <a:r>
              <a:rPr lang="en-US" sz="2400" dirty="0"/>
              <a:t>„Vine“ videos, </a:t>
            </a:r>
            <a:r>
              <a:rPr lang="en-US" sz="2400" dirty="0" err="1"/>
              <a:t>vlogs</a:t>
            </a:r>
            <a:r>
              <a:rPr lang="en-US" sz="2400" dirty="0"/>
              <a:t> and short skits on „</a:t>
            </a:r>
            <a:r>
              <a:rPr lang="en-US" sz="2400" dirty="0" err="1"/>
              <a:t>Youtube</a:t>
            </a:r>
            <a:r>
              <a:rPr lang="en-US" sz="2400" dirty="0"/>
              <a:t>“, „Facebook“ and „</a:t>
            </a:r>
            <a:r>
              <a:rPr lang="en-US" sz="2400" dirty="0" err="1"/>
              <a:t>Instagram</a:t>
            </a:r>
            <a:r>
              <a:rPr lang="en-US" sz="2400" dirty="0"/>
              <a:t>“</a:t>
            </a:r>
            <a:endParaRPr lang="lt-LT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5" y="4701003"/>
            <a:ext cx="4301298" cy="181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82" y="4079145"/>
            <a:ext cx="1744809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58" y="4561316"/>
            <a:ext cx="3915641" cy="195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7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usage in filming (1)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111870"/>
            <a:ext cx="10528132" cy="2264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Some of them have become famous and even got a cinema release</a:t>
            </a:r>
          </a:p>
          <a:p>
            <a:pPr marL="0" indent="0">
              <a:buNone/>
            </a:pPr>
            <a:r>
              <a:rPr lang="en-US" sz="2400" dirty="0"/>
              <a:t>Examples:</a:t>
            </a:r>
            <a:endParaRPr lang="lt-L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4" y="3284987"/>
            <a:ext cx="5332611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96" y="3256075"/>
            <a:ext cx="5332611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244" y="5805264"/>
            <a:ext cx="533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Night Fishing, shot on an iPhone 4</a:t>
            </a:r>
            <a:endParaRPr lang="lt-LT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284696" y="5805264"/>
            <a:ext cx="533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Tangerine, made using iPhone 5s handsets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0984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+</a:t>
            </a:r>
            <a:r>
              <a:rPr lang="en-US" dirty="0"/>
              <a:t>  Pluses  </a:t>
            </a:r>
            <a:r>
              <a:rPr lang="en-US" sz="6000" dirty="0"/>
              <a:t>+</a:t>
            </a:r>
            <a:r>
              <a:rPr lang="en-US" dirty="0"/>
              <a:t>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 is much  easier and more convenient to film than with the help of a traditional </a:t>
            </a:r>
            <a:r>
              <a:rPr lang="en-US" sz="2400" dirty="0" smtClean="0"/>
              <a:t>camera.</a:t>
            </a:r>
            <a:endParaRPr lang="en-US" sz="2400" dirty="0"/>
          </a:p>
          <a:p>
            <a:r>
              <a:rPr lang="en-US" sz="2400" dirty="0"/>
              <a:t> You have all necessary equipment in one place (your phone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dirty="0"/>
              <a:t>The editing is fairly </a:t>
            </a:r>
            <a:r>
              <a:rPr lang="en-US" sz="2400" dirty="0" smtClean="0"/>
              <a:t>simple.</a:t>
            </a:r>
            <a:endParaRPr lang="en-US" sz="2400" dirty="0"/>
          </a:p>
          <a:p>
            <a:r>
              <a:rPr lang="en-US" sz="2400" dirty="0"/>
              <a:t>The phone itself is cheaper than a good camera.</a:t>
            </a:r>
          </a:p>
          <a:p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2728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6000" dirty="0"/>
              <a:t>-</a:t>
            </a:r>
            <a:r>
              <a:rPr lang="en-US" dirty="0"/>
              <a:t>  Minuses  </a:t>
            </a:r>
            <a:r>
              <a:rPr lang="en-US" sz="6000" dirty="0"/>
              <a:t>-</a:t>
            </a:r>
            <a:endParaRPr lang="lt-LT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smartphone </a:t>
            </a:r>
            <a:r>
              <a:rPr lang="en-US" sz="2400" dirty="0" smtClean="0"/>
              <a:t> </a:t>
            </a:r>
            <a:r>
              <a:rPr lang="en-US" sz="2400" dirty="0"/>
              <a:t>is not designed for filming long and big </a:t>
            </a:r>
            <a:r>
              <a:rPr lang="en-US" sz="2400" dirty="0" smtClean="0"/>
              <a:t>videos.</a:t>
            </a:r>
            <a:endParaRPr lang="en-US" sz="2400" dirty="0"/>
          </a:p>
          <a:p>
            <a:r>
              <a:rPr lang="en-US" sz="2400" dirty="0"/>
              <a:t>The quality of the video is not as high as it is done with a filming </a:t>
            </a:r>
            <a:r>
              <a:rPr lang="en-US" sz="2400" dirty="0" smtClean="0"/>
              <a:t>camera.</a:t>
            </a:r>
            <a:endParaRPr lang="en-US" sz="2400" dirty="0"/>
          </a:p>
          <a:p>
            <a:r>
              <a:rPr lang="en-US" sz="2400" dirty="0"/>
              <a:t>If you want to shoot more serious, longer and professional films, then a smartphone is not the way to go.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6076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97868" y="404664"/>
            <a:ext cx="990341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800" dirty="0"/>
              <a:t>SOFTWARE</a:t>
            </a:r>
            <a:endParaRPr lang="lt-LT" sz="13800" dirty="0"/>
          </a:p>
        </p:txBody>
      </p:sp>
      <p:pic>
        <p:nvPicPr>
          <p:cNvPr id="3074" name="Picture 2" descr="Vaizdo rezultatas pagal užklausą „programing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09" y="2309664"/>
            <a:ext cx="6161336" cy="410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51024" y="332656"/>
            <a:ext cx="9903418" cy="1905000"/>
          </a:xfrm>
        </p:spPr>
        <p:txBody>
          <a:bodyPr>
            <a:normAutofit/>
          </a:bodyPr>
          <a:lstStyle/>
          <a:p>
            <a:r>
              <a:rPr lang="en-US" dirty="0"/>
              <a:t>Software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>
          <a:xfrm>
            <a:off x="1122457" y="1916088"/>
            <a:ext cx="10316539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best editing software (from the easiest to use to the most professional one):</a:t>
            </a:r>
          </a:p>
          <a:p>
            <a:r>
              <a:rPr lang="en-US" sz="2400" dirty="0"/>
              <a:t>Windows Movie Makers (good for short editing)</a:t>
            </a:r>
          </a:p>
          <a:p>
            <a:r>
              <a:rPr lang="en-US" sz="2400" dirty="0" err="1"/>
              <a:t>Filmora</a:t>
            </a:r>
            <a:r>
              <a:rPr lang="en-US" sz="2400" dirty="0"/>
              <a:t> (good for longer movies)</a:t>
            </a:r>
          </a:p>
          <a:p>
            <a:r>
              <a:rPr lang="en-US" sz="2400" b="1" dirty="0"/>
              <a:t>Adobe premiere </a:t>
            </a:r>
            <a:r>
              <a:rPr lang="en-US" sz="2400" dirty="0"/>
              <a:t>(one of the best ones used by professionals)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818" y="4580384"/>
            <a:ext cx="2421830" cy="219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(2)</a:t>
            </a:r>
            <a:br>
              <a:rPr lang="en-US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>
          <a:xfrm>
            <a:off x="1237059" y="2214694"/>
            <a:ext cx="9717881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Software - Adobe </a:t>
            </a:r>
            <a:r>
              <a:rPr lang="en-US" sz="2400" dirty="0" err="1" smtClean="0"/>
              <a:t>premierE</a:t>
            </a:r>
            <a:endParaRPr lang="en-US" sz="2400" dirty="0"/>
          </a:p>
          <a:p>
            <a:r>
              <a:rPr lang="en-US" sz="2400" dirty="0">
                <a:cs typeface="Narkisim" pitchFamily="34" charset="-79"/>
              </a:rPr>
              <a:t>What is Adobe Premiere?</a:t>
            </a:r>
          </a:p>
          <a:p>
            <a:r>
              <a:rPr lang="en-US" sz="2400" dirty="0">
                <a:cs typeface="Narkisim" pitchFamily="34" charset="-79"/>
              </a:rPr>
              <a:t>Features</a:t>
            </a:r>
          </a:p>
          <a:p>
            <a:r>
              <a:rPr lang="en-US" sz="2400" dirty="0">
                <a:cs typeface="Narkisim" pitchFamily="34" charset="-79"/>
              </a:rPr>
              <a:t>The usage in the film industry</a:t>
            </a:r>
          </a:p>
          <a:p>
            <a:r>
              <a:rPr lang="en-US" sz="2400" dirty="0">
                <a:cs typeface="Narkisim" pitchFamily="34" charset="-79"/>
              </a:rPr>
              <a:t>Pluses</a:t>
            </a:r>
          </a:p>
          <a:p>
            <a:r>
              <a:rPr lang="en-US" sz="2400" dirty="0">
                <a:cs typeface="Narkisim" pitchFamily="34" charset="-79"/>
              </a:rPr>
              <a:t>Minuses</a:t>
            </a:r>
          </a:p>
          <a:p>
            <a:pPr marL="0" indent="0">
              <a:buNone/>
            </a:pPr>
            <a:endParaRPr lang="lt-LT" sz="2400" dirty="0"/>
          </a:p>
          <a:p>
            <a:endParaRPr lang="lt-LT" sz="2400" dirty="0"/>
          </a:p>
          <a:p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4743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cs typeface="Narkisim" pitchFamily="34" charset="-79"/>
              </a:rPr>
              <a:t>What is Adobe Premiere?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12820" y="2593311"/>
            <a:ext cx="9566359" cy="3424107"/>
          </a:xfrm>
        </p:spPr>
        <p:txBody>
          <a:bodyPr>
            <a:normAutofit/>
          </a:bodyPr>
          <a:lstStyle/>
          <a:p>
            <a:r>
              <a:rPr lang="en-US" sz="2400" b="1" dirty="0">
                <a:cs typeface="Narkisim" pitchFamily="34" charset="-79"/>
              </a:rPr>
              <a:t>Adobe Premiere Pro </a:t>
            </a:r>
            <a:r>
              <a:rPr lang="en-US" sz="2400" dirty="0">
                <a:cs typeface="Narkisim" pitchFamily="34" charset="-79"/>
              </a:rPr>
              <a:t>is the newest edition of a timeline-based video editing app developed by Adobe Systems and published as part of the Adobe Creative Cloud licensing program. </a:t>
            </a:r>
          </a:p>
          <a:p>
            <a:r>
              <a:rPr lang="en-US" sz="2400" dirty="0">
                <a:cs typeface="Narkisim" pitchFamily="34" charset="-79"/>
              </a:rPr>
              <a:t>First launched in 2003, </a:t>
            </a:r>
            <a:r>
              <a:rPr lang="en-US" sz="2400" b="1" dirty="0">
                <a:cs typeface="Narkisim" pitchFamily="34" charset="-79"/>
              </a:rPr>
              <a:t>Adobe Premiere Pro </a:t>
            </a:r>
            <a:r>
              <a:rPr lang="en-US" sz="2400" dirty="0">
                <a:cs typeface="Narkisim" pitchFamily="34" charset="-79"/>
              </a:rPr>
              <a:t>is a successor of Adobe Premiere (first launched in 1991). </a:t>
            </a:r>
            <a:endParaRPr lang="lt-LT" sz="2400" dirty="0"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94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Narkisim" pitchFamily="34" charset="-79"/>
              </a:rPr>
              <a:t>Features(1)</a:t>
            </a:r>
            <a:endParaRPr lang="lt-LT" dirty="0">
              <a:cs typeface="Narkisim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68013" y="2214694"/>
            <a:ext cx="9455974" cy="3950253"/>
          </a:xfrm>
        </p:spPr>
        <p:txBody>
          <a:bodyPr>
            <a:normAutofit/>
          </a:bodyPr>
          <a:lstStyle/>
          <a:p>
            <a:r>
              <a:rPr lang="en-US" sz="2400" dirty="0">
                <a:cs typeface="Narkisim" pitchFamily="34" charset="-79"/>
              </a:rPr>
              <a:t>Since its debut in 1991, Adobe Premiere has evolved  and improved drastically, with added new functions every new version </a:t>
            </a:r>
            <a:r>
              <a:rPr lang="en-US" sz="2400" dirty="0" smtClean="0">
                <a:cs typeface="Narkisim" pitchFamily="34" charset="-79"/>
              </a:rPr>
              <a:t>released. </a:t>
            </a:r>
            <a:endParaRPr lang="en-US" sz="2400" dirty="0">
              <a:cs typeface="Narkisim" pitchFamily="34" charset="-79"/>
            </a:endParaRPr>
          </a:p>
          <a:p>
            <a:pPr marL="0" indent="0">
              <a:buNone/>
            </a:pPr>
            <a:r>
              <a:rPr lang="it-IT" sz="2400" dirty="0">
                <a:cs typeface="Narkisim" pitchFamily="34" charset="-79"/>
              </a:rPr>
              <a:t>The newest Priemiere’s Pro’s features include:</a:t>
            </a:r>
          </a:p>
          <a:p>
            <a:r>
              <a:rPr lang="it-IT" sz="2400" dirty="0">
                <a:cs typeface="Narkisim" pitchFamily="34" charset="-79"/>
              </a:rPr>
              <a:t>Support of high resolution video editing, </a:t>
            </a:r>
            <a:r>
              <a:rPr lang="en-US" sz="2400" dirty="0">
                <a:cs typeface="Narkisim" pitchFamily="34" charset="-79"/>
              </a:rPr>
              <a:t>Audio sample-level editing, VST audio plug-in support, and 5.1 surround sound mixing.</a:t>
            </a:r>
            <a:endParaRPr lang="lt-LT" sz="2400" dirty="0"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81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Narkisim" pitchFamily="34" charset="-79"/>
              </a:rPr>
              <a:t>Features(2)</a:t>
            </a:r>
            <a:endParaRPr lang="lt-LT" dirty="0">
              <a:cs typeface="Narkisim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04870" y="1923175"/>
            <a:ext cx="9753630" cy="1941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Narkisim" pitchFamily="34" charset="-79"/>
              </a:rPr>
              <a:t>Also, Premiere Pro's plug-in architecture enables it to support  a wide variety of video and audio file formats and codecs on both </a:t>
            </a:r>
            <a:r>
              <a:rPr lang="en-US" sz="2400" dirty="0" err="1">
                <a:cs typeface="Narkisim" pitchFamily="34" charset="-79"/>
              </a:rPr>
              <a:t>MacOS</a:t>
            </a:r>
            <a:r>
              <a:rPr lang="en-US" sz="2400" dirty="0">
                <a:cs typeface="Narkisim" pitchFamily="34" charset="-79"/>
              </a:rPr>
              <a:t> and </a:t>
            </a:r>
            <a:r>
              <a:rPr lang="en-US" sz="2400" dirty="0" smtClean="0">
                <a:cs typeface="Narkisim" pitchFamily="34" charset="-79"/>
              </a:rPr>
              <a:t>Windows.</a:t>
            </a:r>
            <a:endParaRPr lang="lt-LT" sz="2400" dirty="0">
              <a:cs typeface="Narkisim" pitchFamily="34" charset="-79"/>
            </a:endParaRPr>
          </a:p>
        </p:txBody>
      </p:sp>
      <p:sp>
        <p:nvSpPr>
          <p:cNvPr id="4" name="AutoShape 2" descr="Vaizdo rezultatas pagal u&amp;zcaron;klaus&amp;aogon; „adobe premiere“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585" y="3519352"/>
            <a:ext cx="3721290" cy="152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43" y="3519351"/>
            <a:ext cx="3937831" cy="150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37" y="5169194"/>
            <a:ext cx="3539163" cy="15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020638"/>
            <a:ext cx="3842824" cy="159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7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different cameras</a:t>
            </a:r>
            <a:endParaRPr lang="lt-LT" dirty="0"/>
          </a:p>
        </p:txBody>
      </p:sp>
      <p:pic>
        <p:nvPicPr>
          <p:cNvPr id="1028" name="Picture 4" descr="Vaizdo rezultatas pagal užklausą „Gopro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" y="2123701"/>
            <a:ext cx="2514883" cy="20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aizdo rezultatas pagal užklausą „Red camera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29" y="4352550"/>
            <a:ext cx="3335503" cy="2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aizdo rezultatas pagal užklausą „Phantom pro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788" y="2030334"/>
            <a:ext cx="4366177" cy="26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aizdo rezultatas pagal užklausą „samsung galaxy s8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19" y="2123701"/>
            <a:ext cx="2354873" cy="240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aizdo rezultatas pagal užklausą „iphone 7 plus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6" y="2123701"/>
            <a:ext cx="3444048" cy="26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aizdo rezultatas pagal užklausą „samsung 360 cam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021" y="3869418"/>
            <a:ext cx="1170899" cy="26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3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Narkisim" pitchFamily="34" charset="-79"/>
              </a:rPr>
              <a:t>The usage in the film industry</a:t>
            </a:r>
            <a:r>
              <a:rPr lang="en-US" dirty="0"/>
              <a:t/>
            </a:r>
            <a:br>
              <a:rPr lang="en-US" dirty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50213" y="1628800"/>
            <a:ext cx="8693975" cy="4943450"/>
          </a:xfrm>
        </p:spPr>
        <p:txBody>
          <a:bodyPr>
            <a:normAutofit/>
          </a:bodyPr>
          <a:lstStyle/>
          <a:p>
            <a:r>
              <a:rPr lang="en-US" sz="2400" dirty="0">
                <a:cs typeface="Narkisim" pitchFamily="34" charset="-79"/>
              </a:rPr>
              <a:t>Lots of films are edited while using that program.</a:t>
            </a:r>
          </a:p>
          <a:p>
            <a:r>
              <a:rPr lang="en-US" sz="2400" dirty="0">
                <a:cs typeface="Narkisim" pitchFamily="34" charset="-79"/>
              </a:rPr>
              <a:t> Some of them have become  box office hits. </a:t>
            </a:r>
            <a:r>
              <a:rPr lang="en-US" sz="2400" i="1" dirty="0" err="1">
                <a:cs typeface="Narkisim" pitchFamily="34" charset="-79"/>
              </a:rPr>
              <a:t>Deadpool</a:t>
            </a:r>
            <a:r>
              <a:rPr lang="en-US" sz="2400" i="1" dirty="0">
                <a:cs typeface="Narkisim" pitchFamily="34" charset="-79"/>
              </a:rPr>
              <a:t>, Avatar, Superman returns, The social </a:t>
            </a:r>
            <a:r>
              <a:rPr lang="en-US" sz="2400" i="1" dirty="0" smtClean="0">
                <a:cs typeface="Narkisim" pitchFamily="34" charset="-79"/>
              </a:rPr>
              <a:t>network.</a:t>
            </a:r>
            <a:r>
              <a:rPr lang="en-US" sz="2400" dirty="0" smtClean="0">
                <a:cs typeface="Narkisim" pitchFamily="34" charset="-79"/>
              </a:rPr>
              <a:t> </a:t>
            </a:r>
            <a:endParaRPr lang="lt-LT" sz="2400" dirty="0">
              <a:cs typeface="Narkisim" pitchFamily="34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23" y="3701132"/>
            <a:ext cx="2201212" cy="24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14" y="3701132"/>
            <a:ext cx="2173592" cy="24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33" y="3701131"/>
            <a:ext cx="2152221" cy="24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154" y="3701130"/>
            <a:ext cx="2256283" cy="24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8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+</a:t>
            </a:r>
            <a:r>
              <a:rPr lang="en-US" dirty="0"/>
              <a:t>  Pluses  </a:t>
            </a:r>
            <a:r>
              <a:rPr lang="en-US" sz="6000" dirty="0"/>
              <a:t>+</a:t>
            </a:r>
            <a:r>
              <a:rPr lang="en-US" dirty="0"/>
              <a:t> </a:t>
            </a:r>
            <a:r>
              <a:rPr lang="lt-LT" dirty="0">
                <a:latin typeface="Narkisim" pitchFamily="34" charset="-79"/>
                <a:cs typeface="Narkisim" pitchFamily="34" charset="-79"/>
              </a:rPr>
              <a:t/>
            </a:r>
            <a:br>
              <a:rPr lang="lt-LT" dirty="0">
                <a:latin typeface="Narkisim" pitchFamily="34" charset="-79"/>
                <a:cs typeface="Narkisim" pitchFamily="34" charset="-79"/>
              </a:rPr>
            </a:br>
            <a:endParaRPr lang="lt-LT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cs typeface="Narkisim" pitchFamily="34" charset="-79"/>
              </a:rPr>
              <a:t>This software is </a:t>
            </a:r>
            <a:r>
              <a:rPr lang="en-US" sz="2400" dirty="0" smtClean="0">
                <a:cs typeface="Narkisim" pitchFamily="34" charset="-79"/>
              </a:rPr>
              <a:t>top-notch.</a:t>
            </a:r>
            <a:endParaRPr lang="en-US" sz="2400" dirty="0">
              <a:cs typeface="Narkisim" pitchFamily="34" charset="-79"/>
            </a:endParaRPr>
          </a:p>
          <a:p>
            <a:r>
              <a:rPr lang="en-US" sz="2400" dirty="0">
                <a:cs typeface="Narkisim" pitchFamily="34" charset="-79"/>
              </a:rPr>
              <a:t>By using it, your edited movies will look better than </a:t>
            </a:r>
            <a:r>
              <a:rPr lang="en-US" sz="2400" dirty="0" smtClean="0">
                <a:cs typeface="Narkisim" pitchFamily="34" charset="-79"/>
              </a:rPr>
              <a:t>ever.</a:t>
            </a:r>
            <a:endParaRPr lang="en-US" sz="2400" dirty="0">
              <a:cs typeface="Narkisim" pitchFamily="34" charset="-79"/>
            </a:endParaRPr>
          </a:p>
          <a:p>
            <a:r>
              <a:rPr lang="en-US" sz="2400" dirty="0">
                <a:cs typeface="Narkisim" pitchFamily="34" charset="-79"/>
              </a:rPr>
              <a:t>It has a lot of features to offer for a </a:t>
            </a:r>
            <a:r>
              <a:rPr lang="en-US" sz="2400" dirty="0" smtClean="0">
                <a:cs typeface="Narkisim" pitchFamily="34" charset="-79"/>
              </a:rPr>
              <a:t>user.</a:t>
            </a:r>
            <a:endParaRPr lang="en-US" sz="2400" dirty="0">
              <a:cs typeface="Narkisim" pitchFamily="34" charset="-79"/>
            </a:endParaRPr>
          </a:p>
          <a:p>
            <a:pPr marL="0" indent="0">
              <a:buNone/>
            </a:pPr>
            <a:endParaRPr lang="en-US" sz="2400" dirty="0">
              <a:cs typeface="Narkisim" pitchFamily="34" charset="-79"/>
            </a:endParaRPr>
          </a:p>
          <a:p>
            <a:endParaRPr lang="en-US" sz="2400" dirty="0">
              <a:cs typeface="Narkisim" pitchFamily="34" charset="-79"/>
            </a:endParaRPr>
          </a:p>
          <a:p>
            <a:endParaRPr lang="en-US" sz="2400" dirty="0">
              <a:cs typeface="Narkisim" pitchFamily="34" charset="-79"/>
            </a:endParaRPr>
          </a:p>
          <a:p>
            <a:endParaRPr lang="en-US" sz="2400" dirty="0">
              <a:cs typeface="Narkisim" pitchFamily="34" charset="-79"/>
            </a:endParaRPr>
          </a:p>
          <a:p>
            <a:endParaRPr lang="en-US" sz="2400" dirty="0">
              <a:cs typeface="Narkisim" pitchFamily="34" charset="-79"/>
            </a:endParaRPr>
          </a:p>
          <a:p>
            <a:endParaRPr lang="lt-LT" sz="2400" dirty="0"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3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6000" dirty="0"/>
              <a:t>-</a:t>
            </a:r>
            <a:r>
              <a:rPr lang="en-US" dirty="0"/>
              <a:t>  Minuses  </a:t>
            </a:r>
            <a:r>
              <a:rPr lang="en-US" sz="6000" dirty="0"/>
              <a:t>-</a:t>
            </a:r>
            <a:endParaRPr lang="lt-LT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cs typeface="Narkisim" pitchFamily="34" charset="-79"/>
              </a:rPr>
              <a:t>The full version costs a </a:t>
            </a:r>
            <a:r>
              <a:rPr lang="en-US" sz="2400" dirty="0" smtClean="0">
                <a:cs typeface="Narkisim" pitchFamily="34" charset="-79"/>
              </a:rPr>
              <a:t>lot.</a:t>
            </a:r>
            <a:endParaRPr lang="en-US" sz="2400" dirty="0">
              <a:cs typeface="Narkisim" pitchFamily="34" charset="-79"/>
            </a:endParaRPr>
          </a:p>
          <a:p>
            <a:r>
              <a:rPr lang="en-US" sz="2400" dirty="0">
                <a:cs typeface="Narkisim" pitchFamily="34" charset="-79"/>
              </a:rPr>
              <a:t>The pro version is not accessible to the average </a:t>
            </a:r>
            <a:r>
              <a:rPr lang="en-US" sz="2400" dirty="0" smtClean="0">
                <a:cs typeface="Narkisim" pitchFamily="34" charset="-79"/>
              </a:rPr>
              <a:t>user.</a:t>
            </a:r>
            <a:endParaRPr lang="en-US" sz="2400" dirty="0">
              <a:cs typeface="Narkisim" pitchFamily="34" charset="-79"/>
            </a:endParaRPr>
          </a:p>
          <a:p>
            <a:r>
              <a:rPr lang="en-US" sz="2400" dirty="0">
                <a:cs typeface="Narkisim" pitchFamily="34" charset="-79"/>
              </a:rPr>
              <a:t>It will take time before you get the hang of the </a:t>
            </a:r>
            <a:r>
              <a:rPr lang="en-US" sz="2400" dirty="0" smtClean="0">
                <a:cs typeface="Narkisim" pitchFamily="34" charset="-79"/>
              </a:rPr>
              <a:t>program.</a:t>
            </a:r>
            <a:endParaRPr lang="en-US" sz="2400" dirty="0">
              <a:cs typeface="Narkisim" pitchFamily="34" charset="-79"/>
            </a:endParaRPr>
          </a:p>
          <a:p>
            <a:r>
              <a:rPr lang="en-US" sz="2400" dirty="0">
                <a:cs typeface="Narkisim" pitchFamily="34" charset="-79"/>
              </a:rPr>
              <a:t>The software needs a powerful computer so that it could run </a:t>
            </a:r>
            <a:r>
              <a:rPr lang="en-US" sz="2400" dirty="0" smtClean="0">
                <a:cs typeface="Narkisim" pitchFamily="34" charset="-79"/>
              </a:rPr>
              <a:t>properly.</a:t>
            </a:r>
            <a:endParaRPr lang="en-US" sz="2400" dirty="0">
              <a:cs typeface="Narkisim" pitchFamily="34" charset="-79"/>
            </a:endParaRPr>
          </a:p>
          <a:p>
            <a:endParaRPr lang="en-US" sz="2400" dirty="0"/>
          </a:p>
          <a:p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22454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phone  is a perfect invention. Let’s say THANKS to </a:t>
            </a:r>
            <a:r>
              <a:rPr lang="en-US" sz="2400" dirty="0" err="1"/>
              <a:t>A.G.Bell</a:t>
            </a:r>
            <a:r>
              <a:rPr lang="en-US" sz="2400" dirty="0"/>
              <a:t>.</a:t>
            </a:r>
          </a:p>
          <a:p>
            <a:r>
              <a:rPr lang="en-US" sz="2400" dirty="0"/>
              <a:t>This year we are celebrating the 120</a:t>
            </a:r>
            <a:r>
              <a:rPr lang="en-US" sz="2400" baseline="30000" dirty="0"/>
              <a:t>th</a:t>
            </a:r>
            <a:r>
              <a:rPr lang="en-US" sz="2400" dirty="0"/>
              <a:t> anniversary of the phone.</a:t>
            </a:r>
          </a:p>
          <a:p>
            <a:r>
              <a:rPr lang="en-US" sz="2400" dirty="0"/>
              <a:t>Nowadays the mobile phone or the smartphone is a unique device which has a lot of functions.</a:t>
            </a:r>
          </a:p>
          <a:p>
            <a:r>
              <a:rPr lang="en-US" sz="2400" dirty="0"/>
              <a:t>Have fun while using it</a:t>
            </a:r>
            <a:r>
              <a:rPr lang="en-US" sz="2400" dirty="0">
                <a:sym typeface="Wingdings" pitchFamily="2" charset="2"/>
              </a:rPr>
              <a:t>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8017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Mazeikiai</a:t>
            </a:r>
            <a:r>
              <a:rPr lang="en-US" dirty="0"/>
              <a:t> </a:t>
            </a:r>
            <a:r>
              <a:rPr lang="en-US" dirty="0" err="1"/>
              <a:t>Gabijos</a:t>
            </a:r>
            <a:r>
              <a:rPr lang="en-US" dirty="0"/>
              <a:t> gymnasium,</a:t>
            </a:r>
            <a:br>
              <a:rPr lang="en-US" dirty="0"/>
            </a:br>
            <a:r>
              <a:rPr lang="en-US" dirty="0"/>
              <a:t> Lithuania</a:t>
            </a:r>
          </a:p>
        </p:txBody>
      </p:sp>
      <p:pic>
        <p:nvPicPr>
          <p:cNvPr id="4" name="Content Placeholder 3" descr="Erasmus logo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41848" y="2494613"/>
            <a:ext cx="5908304" cy="344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85800"/>
            <a:ext cx="10394174" cy="1727616"/>
          </a:xfrm>
        </p:spPr>
        <p:txBody>
          <a:bodyPr/>
          <a:lstStyle/>
          <a:p>
            <a:r>
              <a:rPr lang="en-US" dirty="0"/>
              <a:t>Thanks  </a:t>
            </a:r>
            <a:r>
              <a:rPr lang="en-US"/>
              <a:t>for watching</a:t>
            </a:r>
            <a:r>
              <a:rPr lang="lt-LT"/>
              <a:t>!</a:t>
            </a:r>
            <a:endParaRPr lang="en-US" dirty="0"/>
          </a:p>
        </p:txBody>
      </p:sp>
      <p:pic>
        <p:nvPicPr>
          <p:cNvPr id="4" name="Content Placeholder 3" descr="Erasmus logo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05031" y="2762251"/>
            <a:ext cx="4755357" cy="30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7" y="1365069"/>
            <a:ext cx="11849277" cy="3738154"/>
          </a:xfrm>
        </p:spPr>
        <p:txBody>
          <a:bodyPr>
            <a:normAutofit/>
          </a:bodyPr>
          <a:lstStyle/>
          <a:p>
            <a:endParaRPr lang="en-US" sz="9600" dirty="0"/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4045" y="-160953"/>
            <a:ext cx="14121048" cy="2865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30498" r="-124" b="133"/>
          <a:stretch/>
        </p:blipFill>
        <p:spPr>
          <a:xfrm>
            <a:off x="2393524" y="1841797"/>
            <a:ext cx="7054454" cy="46135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4144791" y="2938647"/>
            <a:ext cx="426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Hardware and software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8074" y="3799644"/>
            <a:ext cx="383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Deividas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Edgaras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Egle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Ieva</a:t>
            </a:r>
            <a:r>
              <a:rPr lang="en-US" dirty="0">
                <a:solidFill>
                  <a:schemeClr val="bg1"/>
                </a:solidFill>
              </a:rPr>
              <a:t> J.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2000" y="5717220"/>
            <a:ext cx="149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June,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706" y="5717219"/>
            <a:ext cx="145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5910" y="5717219"/>
            <a:ext cx="168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6189" y="4500042"/>
            <a:ext cx="212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549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600000">
                                      <p:cBhvr>
                                        <p:cTn id="3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407" y="548903"/>
            <a:ext cx="10969943" cy="1143000"/>
          </a:xfrm>
        </p:spPr>
        <p:txBody>
          <a:bodyPr/>
          <a:lstStyle/>
          <a:p>
            <a:pPr algn="l"/>
            <a:r>
              <a:rPr lang="en-US" dirty="0">
                <a:latin typeface="Haettenschweiler" pitchFamily="34" charset="0"/>
              </a:rPr>
              <a:t> </a:t>
            </a:r>
            <a:r>
              <a:rPr lang="en-US" dirty="0"/>
              <a:t>Hardware - Mobile phones</a:t>
            </a:r>
            <a:endParaRPr lang="lt-LT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5" t="4882" r="26265" b="5447"/>
          <a:stretch/>
        </p:blipFill>
        <p:spPr bwMode="auto">
          <a:xfrm>
            <a:off x="5202927" y="2021371"/>
            <a:ext cx="1503386" cy="295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7" r="19486" b="2109"/>
          <a:stretch/>
        </p:blipFill>
        <p:spPr bwMode="auto">
          <a:xfrm>
            <a:off x="3072257" y="2648196"/>
            <a:ext cx="1524000" cy="304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r="18620"/>
          <a:stretch/>
        </p:blipFill>
        <p:spPr bwMode="auto">
          <a:xfrm flipH="1">
            <a:off x="7312983" y="1818672"/>
            <a:ext cx="1762566" cy="18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0" r="22969"/>
          <a:stretch/>
        </p:blipFill>
        <p:spPr bwMode="auto">
          <a:xfrm>
            <a:off x="9643882" y="425103"/>
            <a:ext cx="1309867" cy="25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5" r="25348"/>
          <a:stretch/>
        </p:blipFill>
        <p:spPr bwMode="auto">
          <a:xfrm>
            <a:off x="1080407" y="3501059"/>
            <a:ext cx="1385180" cy="266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1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(1)</a:t>
            </a:r>
            <a:br>
              <a:rPr lang="en-US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>
          <a:xfrm>
            <a:off x="913775" y="1676529"/>
            <a:ext cx="10801976" cy="4371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Hardware - Mobile phones:</a:t>
            </a:r>
          </a:p>
          <a:p>
            <a:pPr marL="0" indent="0">
              <a:buNone/>
            </a:pPr>
            <a:r>
              <a:rPr lang="en-US" dirty="0"/>
              <a:t>1.Some historical facts about:</a:t>
            </a:r>
          </a:p>
          <a:p>
            <a:r>
              <a:rPr lang="en-US" dirty="0"/>
              <a:t>The Telephone</a:t>
            </a:r>
          </a:p>
          <a:p>
            <a:r>
              <a:rPr lang="en-US" dirty="0"/>
              <a:t>The Mobile phone</a:t>
            </a:r>
          </a:p>
          <a:p>
            <a:r>
              <a:rPr lang="en-US" dirty="0"/>
              <a:t>The Smartphone</a:t>
            </a:r>
          </a:p>
          <a:p>
            <a:pPr marL="0" indent="0">
              <a:buNone/>
            </a:pPr>
            <a:r>
              <a:rPr lang="en-US" dirty="0"/>
              <a:t>2.The main qualities of the smartphone</a:t>
            </a:r>
          </a:p>
          <a:p>
            <a:pPr marL="0" indent="0">
              <a:buNone/>
            </a:pPr>
            <a:r>
              <a:rPr lang="en-US" dirty="0"/>
              <a:t>3.Camera</a:t>
            </a:r>
          </a:p>
          <a:p>
            <a:pPr marL="0" indent="0">
              <a:buNone/>
            </a:pPr>
            <a:r>
              <a:rPr lang="en-US" dirty="0"/>
              <a:t>4. The  usage in filming</a:t>
            </a:r>
          </a:p>
          <a:p>
            <a:pPr marL="0" indent="0">
              <a:buNone/>
            </a:pPr>
            <a:r>
              <a:rPr lang="en-US" dirty="0"/>
              <a:t>5.Pluses</a:t>
            </a:r>
          </a:p>
          <a:p>
            <a:pPr marL="0" indent="0">
              <a:buNone/>
            </a:pPr>
            <a:r>
              <a:rPr lang="en-US" dirty="0"/>
              <a:t>6.Minuses</a:t>
            </a:r>
          </a:p>
          <a:p>
            <a:pPr marL="0" indent="0">
              <a:buNone/>
            </a:pPr>
            <a:endParaRPr lang="en-US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742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The telephone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2499" y="1512224"/>
            <a:ext cx="10363826" cy="3424107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It is a telecommunications device that allows two or more users to make a conversation when they are too far apart to be heard directly. </a:t>
            </a:r>
          </a:p>
          <a:p>
            <a:r>
              <a:rPr lang="en-US" sz="2800" dirty="0"/>
              <a:t>People say that the person who invented the telephone was </a:t>
            </a:r>
            <a:r>
              <a:rPr lang="en-US" sz="2800" b="1" dirty="0"/>
              <a:t>Alexander Graham Bell</a:t>
            </a:r>
            <a:r>
              <a:rPr lang="en-US" sz="2800" dirty="0"/>
              <a:t> in </a:t>
            </a:r>
            <a:r>
              <a:rPr lang="en-US" sz="2800" b="1" dirty="0"/>
              <a:t>1897</a:t>
            </a:r>
            <a:r>
              <a:rPr lang="en-US" sz="2800" dirty="0"/>
              <a:t>. </a:t>
            </a:r>
          </a:p>
        </p:txBody>
      </p:sp>
      <p:pic>
        <p:nvPicPr>
          <p:cNvPr id="4" name="Picture 3" descr="phone-icon-old-phone-telephone-icon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3648" y="5638800"/>
            <a:ext cx="1625177" cy="1219200"/>
          </a:xfrm>
          <a:prstGeom prst="rect">
            <a:avLst/>
          </a:prstGeom>
        </p:spPr>
      </p:pic>
      <p:pic>
        <p:nvPicPr>
          <p:cNvPr id="7" name="Picture 6" descr="phone-icon-old-phone-telephone-icon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6898" y="5638800"/>
            <a:ext cx="1625177" cy="1219200"/>
          </a:xfrm>
          <a:prstGeom prst="rect">
            <a:avLst/>
          </a:prstGeom>
        </p:spPr>
      </p:pic>
      <p:pic>
        <p:nvPicPr>
          <p:cNvPr id="8" name="Picture 7" descr="phone-icon-old-phone-telephone-icon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0149" y="5638800"/>
            <a:ext cx="1625177" cy="1219200"/>
          </a:xfrm>
          <a:prstGeom prst="rect">
            <a:avLst/>
          </a:prstGeom>
        </p:spPr>
      </p:pic>
      <p:pic>
        <p:nvPicPr>
          <p:cNvPr id="9" name="Picture 8" descr="phone-icon-old-phone-telephone-icon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1824" y="5638800"/>
            <a:ext cx="1625177" cy="1219200"/>
          </a:xfrm>
          <a:prstGeom prst="rect">
            <a:avLst/>
          </a:prstGeom>
        </p:spPr>
      </p:pic>
      <p:pic>
        <p:nvPicPr>
          <p:cNvPr id="10" name="Picture 9" descr="phone-icon-old-phone-telephone-icon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5075" y="5638800"/>
            <a:ext cx="1625177" cy="1219200"/>
          </a:xfrm>
          <a:prstGeom prst="rect">
            <a:avLst/>
          </a:prstGeom>
        </p:spPr>
      </p:pic>
      <p:pic>
        <p:nvPicPr>
          <p:cNvPr id="11" name="Picture 10" descr="phone-icon-old-phone-telephone-icon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325" y="5638800"/>
            <a:ext cx="1625177" cy="1219200"/>
          </a:xfrm>
          <a:prstGeom prst="rect">
            <a:avLst/>
          </a:prstGeom>
        </p:spPr>
      </p:pic>
      <p:pic>
        <p:nvPicPr>
          <p:cNvPr id="12" name="Picture 11" descr="phone-icon-old-phone-telephone-icon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638800"/>
            <a:ext cx="162517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4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0px-Cell_phone_ico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203724">
            <a:off x="949077" y="444872"/>
            <a:ext cx="750686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The mobile 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lt-LT" sz="2800" dirty="0"/>
              <a:t>It</a:t>
            </a:r>
            <a:r>
              <a:rPr lang="en-US" sz="2800" dirty="0"/>
              <a:t> is a portable telephone that can make and receive calls while the user is moving within a telephone service area. </a:t>
            </a:r>
          </a:p>
          <a:p>
            <a:r>
              <a:rPr lang="en-US" sz="2800" b="1" dirty="0"/>
              <a:t>Martin Cooper </a:t>
            </a:r>
            <a:r>
              <a:rPr lang="en-US" sz="2800" dirty="0"/>
              <a:t>made first mobile phone in </a:t>
            </a:r>
            <a:r>
              <a:rPr lang="en-US" sz="2800" b="1" dirty="0"/>
              <a:t>1973</a:t>
            </a:r>
            <a:r>
              <a:rPr lang="en-US" sz="2800" dirty="0"/>
              <a:t>.</a:t>
            </a:r>
          </a:p>
          <a:p>
            <a:pPr>
              <a:buNone/>
            </a:pPr>
            <a:r>
              <a:rPr lang="en-US" sz="2800" dirty="0"/>
              <a:t> </a:t>
            </a:r>
          </a:p>
        </p:txBody>
      </p:sp>
      <p:pic>
        <p:nvPicPr>
          <p:cNvPr id="6" name="Picture 5" descr="2000px-Cell_phone_ico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338385">
            <a:off x="10387500" y="447869"/>
            <a:ext cx="750686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50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The smartphone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028" y="2214694"/>
            <a:ext cx="10969943" cy="4525963"/>
          </a:xfrm>
        </p:spPr>
        <p:txBody>
          <a:bodyPr>
            <a:normAutofit/>
          </a:bodyPr>
          <a:lstStyle/>
          <a:p>
            <a:r>
              <a:rPr lang="en-US" sz="2800" dirty="0"/>
              <a:t>It is a mobile personal computer with  features useful for mobile or handheld use. </a:t>
            </a:r>
          </a:p>
          <a:p>
            <a:r>
              <a:rPr lang="lt-LT" sz="2800" dirty="0"/>
              <a:t>T</a:t>
            </a:r>
            <a:r>
              <a:rPr lang="en-US" sz="2800" dirty="0"/>
              <a:t>he beginning of the smartphone  is considered to be in </a:t>
            </a:r>
            <a:r>
              <a:rPr lang="en-US" sz="2800" b="1" dirty="0"/>
              <a:t>2007</a:t>
            </a:r>
            <a:r>
              <a:rPr lang="en-US" sz="2800" dirty="0"/>
              <a:t>.</a:t>
            </a:r>
          </a:p>
          <a:p>
            <a:r>
              <a:rPr lang="en-US" sz="2800" dirty="0"/>
              <a:t>It has a number of useful features. </a:t>
            </a:r>
          </a:p>
        </p:txBody>
      </p:sp>
      <p:pic>
        <p:nvPicPr>
          <p:cNvPr id="4" name="Picture 3" descr="519948-008_Mail-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8440" y="4825703"/>
            <a:ext cx="2286000" cy="171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acebook-2048-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0939" y="4269050"/>
            <a:ext cx="3515555" cy="263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AutoShape 4" descr="Vaizdo rezultatas pagal užklausą „voice recorder icon“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250679-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976686" y="4844090"/>
            <a:ext cx="2234940" cy="167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telephone-icon-7354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945468">
            <a:off x="6409243" y="4702463"/>
            <a:ext cx="2612513" cy="195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6" y="533400"/>
            <a:ext cx="10969943" cy="1143000"/>
          </a:xfrm>
        </p:spPr>
        <p:txBody>
          <a:bodyPr>
            <a:noAutofit/>
          </a:bodyPr>
          <a:lstStyle/>
          <a:p>
            <a:r>
              <a:rPr lang="en-US" dirty="0">
                <a:cs typeface="Times New Roman" pitchFamily="18" charset="0"/>
              </a:rPr>
              <a:t>The main qualities of the smartphone</a:t>
            </a:r>
            <a:br>
              <a:rPr lang="en-US" dirty="0">
                <a:cs typeface="Times New Roman" pitchFamily="18" charset="0"/>
              </a:rPr>
            </a:br>
            <a:endParaRPr lang="en-US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Messaging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Web browser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Voice-based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Multi-touch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Multitasking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Screen capture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Video calling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Multiple language </a:t>
            </a:r>
            <a:r>
              <a:rPr lang="en-US" dirty="0" smtClean="0"/>
              <a:t>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External </a:t>
            </a:r>
            <a:r>
              <a:rPr lang="en-US" dirty="0"/>
              <a:t>storage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A great quality camera </a:t>
            </a:r>
          </a:p>
        </p:txBody>
      </p:sp>
    </p:spTree>
    <p:extLst>
      <p:ext uri="{BB962C8B-B14F-4D97-AF65-F5344CB8AC3E}">
        <p14:creationId xmlns:p14="http://schemas.microsoft.com/office/powerpoint/2010/main" val="31382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One of the features – a  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smartphone usually has a  camera which lets everyone make good videos.</a:t>
            </a:r>
          </a:p>
          <a:p>
            <a:r>
              <a:rPr lang="en-US" sz="2400" dirty="0"/>
              <a:t>There are some useful  apps used for editing, for example, </a:t>
            </a:r>
            <a:br>
              <a:rPr lang="en-US" sz="2400" dirty="0"/>
            </a:br>
            <a:r>
              <a:rPr lang="en-US" sz="2400" b="1" dirty="0"/>
              <a:t>Adobe Premiere Pro.</a:t>
            </a: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4181" y="5181600"/>
            <a:ext cx="2284946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1523-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979006">
            <a:off x="6800403" y="4361157"/>
            <a:ext cx="1721529" cy="154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63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šelis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„Office“ te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4873beb7-5857-4685-be1f-d57550cc96c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699</Words>
  <Application>Microsoft Office PowerPoint</Application>
  <PresentationFormat>Custom</PresentationFormat>
  <Paragraphs>111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Constantia</vt:lpstr>
      <vt:lpstr>Haettenschweiler</vt:lpstr>
      <vt:lpstr>Narkisim</vt:lpstr>
      <vt:lpstr>Times New Roman</vt:lpstr>
      <vt:lpstr>Tw Cen MT</vt:lpstr>
      <vt:lpstr>Tw Cen MT Condensed</vt:lpstr>
      <vt:lpstr>Wingdings</vt:lpstr>
      <vt:lpstr>Lašelis</vt:lpstr>
      <vt:lpstr>Hardware and software used for creating films</vt:lpstr>
      <vt:lpstr>Examples of different cameras</vt:lpstr>
      <vt:lpstr> Hardware - Mobile phones</vt:lpstr>
      <vt:lpstr>Content (1) </vt:lpstr>
      <vt:lpstr>The telephone</vt:lpstr>
      <vt:lpstr>The mobile phone</vt:lpstr>
      <vt:lpstr>The smartphone</vt:lpstr>
      <vt:lpstr>The main qualities of the smartphone </vt:lpstr>
      <vt:lpstr>One of the features – a  camera</vt:lpstr>
      <vt:lpstr>The usage in filming</vt:lpstr>
      <vt:lpstr>The usage in filming (1)</vt:lpstr>
      <vt:lpstr>+  Pluses  + </vt:lpstr>
      <vt:lpstr> -  Minuses  -</vt:lpstr>
      <vt:lpstr>SOFTWARE</vt:lpstr>
      <vt:lpstr>Software</vt:lpstr>
      <vt:lpstr>Content (2) </vt:lpstr>
      <vt:lpstr>What is Adobe Premiere?</vt:lpstr>
      <vt:lpstr>Features(1)</vt:lpstr>
      <vt:lpstr>Features(2)</vt:lpstr>
      <vt:lpstr>The usage in the film industry </vt:lpstr>
      <vt:lpstr>+  Pluses  +  </vt:lpstr>
      <vt:lpstr> -  Minuses  -</vt:lpstr>
      <vt:lpstr>Conclusion</vt:lpstr>
      <vt:lpstr>Mazeikiai Gabijos gymnasium,  Lithuania</vt:lpstr>
      <vt:lpstr>Thanks  for watching!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Pirmieji lietuviški laikraščiai</dc:title>
  <dc:creator>Deividas</dc:creator>
  <cp:lastModifiedBy>lenovo</cp:lastModifiedBy>
  <cp:revision>41</cp:revision>
  <dcterms:created xsi:type="dcterms:W3CDTF">2017-05-22T16:58:37Z</dcterms:created>
  <dcterms:modified xsi:type="dcterms:W3CDTF">2017-09-16T15:24:30Z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